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3"/>
  </p:notesMasterIdLst>
  <p:sldIdLst>
    <p:sldId id="276" r:id="rId2"/>
    <p:sldId id="275" r:id="rId3"/>
    <p:sldId id="274" r:id="rId4"/>
    <p:sldId id="282" r:id="rId5"/>
    <p:sldId id="273" r:id="rId6"/>
    <p:sldId id="265" r:id="rId7"/>
    <p:sldId id="270" r:id="rId8"/>
    <p:sldId id="279" r:id="rId9"/>
    <p:sldId id="280" r:id="rId10"/>
    <p:sldId id="281" r:id="rId11"/>
    <p:sldId id="277" r:id="rId12"/>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9" autoAdjust="0"/>
    <p:restoredTop sz="86391" autoAdjust="0"/>
  </p:normalViewPr>
  <p:slideViewPr>
    <p:cSldViewPr>
      <p:cViewPr varScale="1">
        <p:scale>
          <a:sx n="46" d="100"/>
          <a:sy n="46" d="100"/>
        </p:scale>
        <p:origin x="-76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KSteplet\Local%20Settings\Temporary%20Internet%20Files\Content.Outlook\8XTFZWYD\Book1.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Sheet1!$A$4</c:f>
              <c:strCache>
                <c:ptCount val="1"/>
                <c:pt idx="0">
                  <c:v>Any Maltreatment</c:v>
                </c:pt>
              </c:strCache>
            </c:strRef>
          </c:tx>
          <c:spPr>
            <a:solidFill>
              <a:schemeClr val="accent1">
                <a:lumMod val="50000"/>
              </a:schemeClr>
            </a:solidFill>
            <a:effectLst>
              <a:outerShdw blurRad="50800" dist="38100" dir="2700000" algn="tl" rotWithShape="0">
                <a:prstClr val="black">
                  <a:alpha val="40000"/>
                </a:prstClr>
              </a:outerShdw>
            </a:effectLst>
          </c:spPr>
          <c:invertIfNegative val="0"/>
          <c:dLbls>
            <c:txPr>
              <a:bodyPr/>
              <a:lstStyle/>
              <a:p>
                <a:pPr>
                  <a:defRPr sz="1200" b="1">
                    <a:solidFill>
                      <a:schemeClr val="bg1"/>
                    </a:solidFill>
                  </a:defRPr>
                </a:pPr>
                <a:endParaRPr lang="en-US"/>
              </a:p>
            </c:txPr>
            <c:dLblPos val="inEnd"/>
            <c:showLegendKey val="0"/>
            <c:showVal val="1"/>
            <c:showCatName val="0"/>
            <c:showSerName val="0"/>
            <c:showPercent val="0"/>
            <c:showBubbleSize val="0"/>
            <c:showLeaderLines val="0"/>
          </c:dLbls>
          <c:cat>
            <c:strRef>
              <c:f>Sheet1!$B$3:$E$3</c:f>
              <c:strCache>
                <c:ptCount val="4"/>
                <c:pt idx="0">
                  <c:v>Child Welfare</c:v>
                </c:pt>
                <c:pt idx="1">
                  <c:v>Substance Abuse Treatment</c:v>
                </c:pt>
                <c:pt idx="2">
                  <c:v>Mental Health</c:v>
                </c:pt>
                <c:pt idx="3">
                  <c:v>Juvenile Justice</c:v>
                </c:pt>
              </c:strCache>
            </c:strRef>
          </c:cat>
          <c:val>
            <c:numRef>
              <c:f>Sheet1!$B$4:$E$4</c:f>
              <c:numCache>
                <c:formatCode>0%</c:formatCode>
                <c:ptCount val="4"/>
                <c:pt idx="0">
                  <c:v>0.85300000000000065</c:v>
                </c:pt>
                <c:pt idx="1">
                  <c:v>0.86300000000000088</c:v>
                </c:pt>
                <c:pt idx="2">
                  <c:v>0.751000000000001</c:v>
                </c:pt>
                <c:pt idx="3">
                  <c:v>0.77600000000000013</c:v>
                </c:pt>
              </c:numCache>
            </c:numRef>
          </c:val>
        </c:ser>
        <c:ser>
          <c:idx val="1"/>
          <c:order val="1"/>
          <c:tx>
            <c:strRef>
              <c:f>Sheet1!$A$5</c:f>
              <c:strCache>
                <c:ptCount val="1"/>
                <c:pt idx="0">
                  <c:v>Multiple Types of Maltreatment</c:v>
                </c:pt>
              </c:strCache>
            </c:strRef>
          </c:tx>
          <c:spPr>
            <a:solidFill>
              <a:schemeClr val="accent3"/>
            </a:solidFill>
            <a:effectLst>
              <a:outerShdw blurRad="50800" dist="38100" dir="2700000" algn="tl" rotWithShape="0">
                <a:prstClr val="black">
                  <a:alpha val="40000"/>
                </a:prstClr>
              </a:outerShdw>
            </a:effectLst>
          </c:spPr>
          <c:invertIfNegative val="0"/>
          <c:dLbls>
            <c:txPr>
              <a:bodyPr/>
              <a:lstStyle/>
              <a:p>
                <a:pPr>
                  <a:defRPr sz="1200" b="1">
                    <a:solidFill>
                      <a:schemeClr val="bg1"/>
                    </a:solidFill>
                  </a:defRPr>
                </a:pPr>
                <a:endParaRPr lang="en-US"/>
              </a:p>
            </c:txPr>
            <c:dLblPos val="inEnd"/>
            <c:showLegendKey val="0"/>
            <c:showVal val="1"/>
            <c:showCatName val="0"/>
            <c:showSerName val="0"/>
            <c:showPercent val="0"/>
            <c:showBubbleSize val="0"/>
            <c:showLeaderLines val="0"/>
          </c:dLbls>
          <c:cat>
            <c:strRef>
              <c:f>Sheet1!$B$3:$E$3</c:f>
              <c:strCache>
                <c:ptCount val="4"/>
                <c:pt idx="0">
                  <c:v>Child Welfare</c:v>
                </c:pt>
                <c:pt idx="1">
                  <c:v>Substance Abuse Treatment</c:v>
                </c:pt>
                <c:pt idx="2">
                  <c:v>Mental Health</c:v>
                </c:pt>
                <c:pt idx="3">
                  <c:v>Juvenile Justice</c:v>
                </c:pt>
              </c:strCache>
            </c:strRef>
          </c:cat>
          <c:val>
            <c:numRef>
              <c:f>Sheet1!$B$5:$E$5</c:f>
              <c:numCache>
                <c:formatCode>0%</c:formatCode>
                <c:ptCount val="4"/>
                <c:pt idx="0">
                  <c:v>0.68000000000000105</c:v>
                </c:pt>
                <c:pt idx="1">
                  <c:v>0.64300000000000102</c:v>
                </c:pt>
                <c:pt idx="2">
                  <c:v>0.54200000000000004</c:v>
                </c:pt>
                <c:pt idx="3">
                  <c:v>0.57299999999999995</c:v>
                </c:pt>
              </c:numCache>
            </c:numRef>
          </c:val>
        </c:ser>
        <c:dLbls>
          <c:showLegendKey val="0"/>
          <c:showVal val="1"/>
          <c:showCatName val="0"/>
          <c:showSerName val="0"/>
          <c:showPercent val="0"/>
          <c:showBubbleSize val="0"/>
        </c:dLbls>
        <c:gapWidth val="50"/>
        <c:axId val="83524992"/>
        <c:axId val="64048512"/>
      </c:barChart>
      <c:catAx>
        <c:axId val="83524992"/>
        <c:scaling>
          <c:orientation val="minMax"/>
        </c:scaling>
        <c:delete val="0"/>
        <c:axPos val="b"/>
        <c:majorTickMark val="out"/>
        <c:minorTickMark val="none"/>
        <c:tickLblPos val="nextTo"/>
        <c:txPr>
          <a:bodyPr/>
          <a:lstStyle/>
          <a:p>
            <a:pPr>
              <a:defRPr sz="2000"/>
            </a:pPr>
            <a:endParaRPr lang="en-US"/>
          </a:p>
        </c:txPr>
        <c:crossAx val="64048512"/>
        <c:crosses val="autoZero"/>
        <c:auto val="1"/>
        <c:lblAlgn val="ctr"/>
        <c:lblOffset val="100"/>
        <c:noMultiLvlLbl val="0"/>
      </c:catAx>
      <c:valAx>
        <c:axId val="64048512"/>
        <c:scaling>
          <c:orientation val="minMax"/>
        </c:scaling>
        <c:delete val="0"/>
        <c:axPos val="l"/>
        <c:majorGridlines/>
        <c:title>
          <c:tx>
            <c:rich>
              <a:bodyPr rot="-5400000" vert="horz"/>
              <a:lstStyle/>
              <a:p>
                <a:pPr>
                  <a:defRPr sz="1600"/>
                </a:pPr>
                <a:r>
                  <a:rPr lang="en-US" sz="1600" dirty="0" smtClean="0"/>
                  <a:t>Percent</a:t>
                </a:r>
                <a:r>
                  <a:rPr lang="en-US" sz="1600" baseline="0" dirty="0" smtClean="0"/>
                  <a:t> of Children/Youth Served with Maltreatment History</a:t>
                </a:r>
                <a:endParaRPr lang="en-US" sz="1600" dirty="0"/>
              </a:p>
            </c:rich>
          </c:tx>
          <c:layout/>
          <c:overlay val="0"/>
        </c:title>
        <c:numFmt formatCode="0%" sourceLinked="1"/>
        <c:majorTickMark val="out"/>
        <c:minorTickMark val="none"/>
        <c:tickLblPos val="nextTo"/>
        <c:txPr>
          <a:bodyPr/>
          <a:lstStyle/>
          <a:p>
            <a:pPr>
              <a:defRPr sz="1400"/>
            </a:pPr>
            <a:endParaRPr lang="en-US"/>
          </a:p>
        </c:txPr>
        <c:crossAx val="83524992"/>
        <c:crosses val="autoZero"/>
        <c:crossBetween val="between"/>
        <c:majorUnit val="0.2"/>
      </c:valAx>
    </c:plotArea>
    <c:legend>
      <c:legendPos val="t"/>
      <c:layout>
        <c:manualLayout>
          <c:xMode val="edge"/>
          <c:yMode val="edge"/>
          <c:x val="0.16125445256842949"/>
          <c:y val="1.5873015873015883E-2"/>
          <c:w val="0.80100299962504651"/>
          <c:h val="7.4801483147940023E-2"/>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solidFill>
                  <a:schemeClr val="accent4">
                    <a:lumMod val="50000"/>
                  </a:schemeClr>
                </a:solidFill>
              </a:defRPr>
            </a:pPr>
            <a:r>
              <a:rPr lang="en-US" sz="2000" dirty="0" smtClean="0">
                <a:solidFill>
                  <a:schemeClr val="accent4">
                    <a:lumMod val="50000"/>
                  </a:schemeClr>
                </a:solidFill>
              </a:rPr>
              <a:t>Very</a:t>
            </a:r>
            <a:r>
              <a:rPr lang="en-US" sz="2000" baseline="0" dirty="0" smtClean="0">
                <a:solidFill>
                  <a:schemeClr val="accent4">
                    <a:lumMod val="50000"/>
                  </a:schemeClr>
                </a:solidFill>
              </a:rPr>
              <a:t> Low Social Skills among Children Receiving Child Welfare Services, by Placement Setting</a:t>
            </a:r>
            <a:endParaRPr lang="en-US" sz="2000" dirty="0">
              <a:solidFill>
                <a:schemeClr val="accent4">
                  <a:lumMod val="50000"/>
                </a:schemeClr>
              </a:solidFill>
            </a:endParaRPr>
          </a:p>
        </c:rich>
      </c:tx>
      <c:layout/>
      <c:overlay val="0"/>
    </c:title>
    <c:autoTitleDeleted val="0"/>
    <c:plotArea>
      <c:layout/>
      <c:barChart>
        <c:barDir val="col"/>
        <c:grouping val="clustered"/>
        <c:varyColors val="0"/>
        <c:ser>
          <c:idx val="0"/>
          <c:order val="0"/>
          <c:tx>
            <c:strRef>
              <c:f>Sheet1!$A$2</c:f>
              <c:strCache>
                <c:ptCount val="1"/>
                <c:pt idx="0">
                  <c:v>Clinical-Level Relational Skill Deficits</c:v>
                </c:pt>
              </c:strCache>
            </c:strRef>
          </c:tx>
          <c:spPr>
            <a:solidFill>
              <a:schemeClr val="accent1">
                <a:lumMod val="50000"/>
              </a:schemeClr>
            </a:solidFill>
            <a:effectLst>
              <a:outerShdw blurRad="50800" dist="38100" dir="2700000" algn="tl" rotWithShape="0">
                <a:prstClr val="black">
                  <a:alpha val="40000"/>
                </a:prstClr>
              </a:outerShdw>
            </a:effectLst>
          </c:spPr>
          <c:invertIfNegative val="0"/>
          <c:dLbls>
            <c:txPr>
              <a:bodyPr/>
              <a:lstStyle/>
              <a:p>
                <a:pPr>
                  <a:defRPr sz="1600" b="1">
                    <a:solidFill>
                      <a:schemeClr val="bg1"/>
                    </a:solidFill>
                  </a:defRPr>
                </a:pPr>
                <a:endParaRPr lang="en-US"/>
              </a:p>
            </c:txPr>
            <c:dLblPos val="inEnd"/>
            <c:showLegendKey val="0"/>
            <c:showVal val="1"/>
            <c:showCatName val="0"/>
            <c:showSerName val="0"/>
            <c:showPercent val="0"/>
            <c:showBubbleSize val="0"/>
            <c:showLeaderLines val="0"/>
          </c:dLbls>
          <c:cat>
            <c:strRef>
              <c:f>Sheet1!$B$1:$E$1</c:f>
              <c:strCache>
                <c:ptCount val="4"/>
                <c:pt idx="0">
                  <c:v>In-Home</c:v>
                </c:pt>
                <c:pt idx="1">
                  <c:v>Kinship Care</c:v>
                </c:pt>
                <c:pt idx="2">
                  <c:v>Foster Care</c:v>
                </c:pt>
                <c:pt idx="3">
                  <c:v>Group Home or Residential Program</c:v>
                </c:pt>
              </c:strCache>
            </c:strRef>
          </c:cat>
          <c:val>
            <c:numRef>
              <c:f>Sheet1!$B$2:$E$2</c:f>
              <c:numCache>
                <c:formatCode>0%</c:formatCode>
                <c:ptCount val="4"/>
                <c:pt idx="0">
                  <c:v>0.3410000000000003</c:v>
                </c:pt>
                <c:pt idx="1">
                  <c:v>0.32500000000000118</c:v>
                </c:pt>
                <c:pt idx="2">
                  <c:v>0.43300000000000038</c:v>
                </c:pt>
                <c:pt idx="3">
                  <c:v>0.43800000000000106</c:v>
                </c:pt>
              </c:numCache>
            </c:numRef>
          </c:val>
        </c:ser>
        <c:dLbls>
          <c:showLegendKey val="0"/>
          <c:showVal val="0"/>
          <c:showCatName val="0"/>
          <c:showSerName val="0"/>
          <c:showPercent val="0"/>
          <c:showBubbleSize val="0"/>
        </c:dLbls>
        <c:gapWidth val="50"/>
        <c:axId val="34230656"/>
        <c:axId val="34232192"/>
      </c:barChart>
      <c:catAx>
        <c:axId val="34230656"/>
        <c:scaling>
          <c:orientation val="minMax"/>
        </c:scaling>
        <c:delete val="0"/>
        <c:axPos val="b"/>
        <c:majorTickMark val="out"/>
        <c:minorTickMark val="none"/>
        <c:tickLblPos val="nextTo"/>
        <c:crossAx val="34232192"/>
        <c:crosses val="autoZero"/>
        <c:auto val="1"/>
        <c:lblAlgn val="ctr"/>
        <c:lblOffset val="100"/>
        <c:noMultiLvlLbl val="0"/>
      </c:catAx>
      <c:valAx>
        <c:axId val="34232192"/>
        <c:scaling>
          <c:orientation val="minMax"/>
        </c:scaling>
        <c:delete val="0"/>
        <c:axPos val="l"/>
        <c:majorGridlines/>
        <c:title>
          <c:tx>
            <c:rich>
              <a:bodyPr rot="-5400000" vert="horz"/>
              <a:lstStyle/>
              <a:p>
                <a:pPr>
                  <a:defRPr sz="1400"/>
                </a:pPr>
                <a:r>
                  <a:rPr lang="en-US" sz="1400" dirty="0" smtClean="0"/>
                  <a:t>Percent of Children with Very Few Social Skills According</a:t>
                </a:r>
                <a:r>
                  <a:rPr lang="en-US" sz="1400" baseline="0" dirty="0" smtClean="0"/>
                  <a:t> to the </a:t>
                </a:r>
                <a:r>
                  <a:rPr lang="en-US" sz="1400" dirty="0" smtClean="0"/>
                  <a:t>Social Skills Rating</a:t>
                </a:r>
                <a:r>
                  <a:rPr lang="en-US" sz="1400" baseline="0" dirty="0" smtClean="0"/>
                  <a:t> System</a:t>
                </a:r>
                <a:endParaRPr lang="en-US" sz="1400" dirty="0"/>
              </a:p>
            </c:rich>
          </c:tx>
          <c:layout>
            <c:manualLayout>
              <c:xMode val="edge"/>
              <c:yMode val="edge"/>
              <c:x val="0"/>
              <c:y val="0.15585394255295582"/>
            </c:manualLayout>
          </c:layout>
          <c:overlay val="0"/>
        </c:title>
        <c:numFmt formatCode="0%" sourceLinked="1"/>
        <c:majorTickMark val="out"/>
        <c:minorTickMark val="none"/>
        <c:tickLblPos val="nextTo"/>
        <c:crossAx val="34230656"/>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baseline="0" dirty="0" smtClean="0">
                <a:solidFill>
                  <a:schemeClr val="accent4">
                    <a:lumMod val="50000"/>
                  </a:schemeClr>
                </a:solidFill>
              </a:rPr>
              <a:t>Correlates of Resilience to Adult Psychopathology</a:t>
            </a:r>
            <a:endParaRPr lang="en-US" sz="2000" dirty="0">
              <a:solidFill>
                <a:schemeClr val="accent4">
                  <a:lumMod val="50000"/>
                </a:schemeClr>
              </a:solidFill>
            </a:endParaRPr>
          </a:p>
        </c:rich>
      </c:tx>
      <c:layout/>
      <c:overlay val="0"/>
    </c:title>
    <c:autoTitleDeleted val="0"/>
    <c:plotArea>
      <c:layout/>
      <c:barChart>
        <c:barDir val="bar"/>
        <c:grouping val="clustered"/>
        <c:varyColors val="0"/>
        <c:ser>
          <c:idx val="0"/>
          <c:order val="0"/>
          <c:spPr>
            <a:solidFill>
              <a:schemeClr val="accent1">
                <a:lumMod val="50000"/>
              </a:schemeClr>
            </a:solidFill>
            <a:effectLst>
              <a:outerShdw blurRad="50800" dist="38100" dir="2700000" algn="tl" rotWithShape="0">
                <a:prstClr val="black">
                  <a:alpha val="40000"/>
                </a:prstClr>
              </a:outerShdw>
            </a:effectLst>
          </c:spPr>
          <c:invertIfNegative val="0"/>
          <c:dPt>
            <c:idx val="3"/>
            <c:invertIfNegative val="0"/>
            <c:bubble3D val="0"/>
            <c:spPr>
              <a:solidFill>
                <a:schemeClr val="accent3"/>
              </a:solidFill>
              <a:effectLst>
                <a:outerShdw blurRad="50800" dist="38100" dir="2700000" algn="tl" rotWithShape="0">
                  <a:prstClr val="black">
                    <a:alpha val="40000"/>
                  </a:prstClr>
                </a:outerShdw>
              </a:effectLst>
            </c:spPr>
          </c:dPt>
          <c:dPt>
            <c:idx val="4"/>
            <c:invertIfNegative val="0"/>
            <c:bubble3D val="0"/>
            <c:spPr>
              <a:solidFill>
                <a:schemeClr val="accent3"/>
              </a:solidFill>
              <a:effectLst>
                <a:outerShdw blurRad="50800" dist="38100" dir="2700000" algn="tl" rotWithShape="0">
                  <a:prstClr val="black">
                    <a:alpha val="40000"/>
                  </a:prstClr>
                </a:outerShdw>
              </a:effectLst>
            </c:spPr>
          </c:dPt>
          <c:dPt>
            <c:idx val="7"/>
            <c:invertIfNegative val="0"/>
            <c:bubble3D val="0"/>
            <c:spPr>
              <a:solidFill>
                <a:schemeClr val="accent3"/>
              </a:solidFill>
              <a:effectLst>
                <a:outerShdw blurRad="50800" dist="38100" dir="2700000" algn="tl" rotWithShape="0">
                  <a:prstClr val="black">
                    <a:alpha val="40000"/>
                  </a:prstClr>
                </a:outerShdw>
              </a:effectLst>
            </c:spPr>
          </c:dPt>
          <c:dLbls>
            <c:dLbl>
              <c:idx val="0"/>
              <c:layout>
                <c:manualLayout>
                  <c:x val="1.3157894736842111E-2"/>
                  <c:y val="2.3148148148148147E-3"/>
                </c:manualLayout>
              </c:layout>
              <c:showLegendKey val="0"/>
              <c:showVal val="1"/>
              <c:showCatName val="0"/>
              <c:showSerName val="0"/>
              <c:showPercent val="0"/>
              <c:showBubbleSize val="0"/>
            </c:dLbl>
            <c:dLbl>
              <c:idx val="1"/>
              <c:layout>
                <c:manualLayout>
                  <c:x val="8.771929824561403E-3"/>
                  <c:y val="2.3148148148148147E-3"/>
                </c:manualLayout>
              </c:layout>
              <c:showLegendKey val="0"/>
              <c:showVal val="1"/>
              <c:showCatName val="0"/>
              <c:showSerName val="0"/>
              <c:showPercent val="0"/>
              <c:showBubbleSize val="0"/>
            </c:dLbl>
            <c:dLbl>
              <c:idx val="2"/>
              <c:layout>
                <c:manualLayout>
                  <c:x val="1.3157894736842111E-2"/>
                  <c:y val="0"/>
                </c:manualLayout>
              </c:layout>
              <c:showLegendKey val="0"/>
              <c:showVal val="1"/>
              <c:showCatName val="0"/>
              <c:showSerName val="0"/>
              <c:showPercent val="0"/>
              <c:showBubbleSize val="0"/>
            </c:dLbl>
            <c:dLbl>
              <c:idx val="3"/>
              <c:layout>
                <c:manualLayout>
                  <c:x val="1.1695906432748432E-2"/>
                  <c:y val="0"/>
                </c:manualLayout>
              </c:layout>
              <c:showLegendKey val="0"/>
              <c:showVal val="1"/>
              <c:showCatName val="0"/>
              <c:showSerName val="0"/>
              <c:showPercent val="0"/>
              <c:showBubbleSize val="0"/>
            </c:dLbl>
            <c:dLbl>
              <c:idx val="4"/>
              <c:layout>
                <c:manualLayout>
                  <c:x val="1.9005732836027203E-2"/>
                  <c:y val="-9.2592592592593004E-3"/>
                </c:manualLayout>
              </c:layout>
              <c:showLegendKey val="0"/>
              <c:showVal val="1"/>
              <c:showCatName val="0"/>
              <c:showSerName val="0"/>
              <c:showPercent val="0"/>
              <c:showBubbleSize val="0"/>
            </c:dLbl>
            <c:dLbl>
              <c:idx val="5"/>
              <c:layout>
                <c:manualLayout>
                  <c:x val="1.461988304093568E-2"/>
                  <c:y val="-1.8226888309872339E-7"/>
                </c:manualLayout>
              </c:layout>
              <c:showLegendKey val="0"/>
              <c:showVal val="1"/>
              <c:showCatName val="0"/>
              <c:showSerName val="0"/>
              <c:showPercent val="0"/>
              <c:showBubbleSize val="0"/>
            </c:dLbl>
            <c:dLbl>
              <c:idx val="6"/>
              <c:layout>
                <c:manualLayout>
                  <c:x val="1.461988304093568E-2"/>
                  <c:y val="0"/>
                </c:manualLayout>
              </c:layout>
              <c:showLegendKey val="0"/>
              <c:showVal val="1"/>
              <c:showCatName val="0"/>
              <c:showSerName val="0"/>
              <c:showPercent val="0"/>
              <c:showBubbleSize val="0"/>
            </c:dLbl>
            <c:dLbl>
              <c:idx val="7"/>
              <c:layout>
                <c:manualLayout>
                  <c:x val="1.1695906432748432E-2"/>
                  <c:y val="0"/>
                </c:manualLayout>
              </c:layout>
              <c:showLegendKey val="0"/>
              <c:showVal val="1"/>
              <c:showCatName val="0"/>
              <c:showSerName val="0"/>
              <c:showPercent val="0"/>
              <c:showBubbleSize val="0"/>
            </c:dLbl>
            <c:spPr>
              <a:solidFill>
                <a:schemeClr val="bg1"/>
              </a:solidFill>
            </c:spPr>
            <c:txPr>
              <a:bodyPr/>
              <a:lstStyle/>
              <a:p>
                <a:pPr>
                  <a:defRPr sz="1600" b="1"/>
                </a:pPr>
                <a:endParaRPr lang="en-US"/>
              </a:p>
            </c:txPr>
            <c:showLegendKey val="0"/>
            <c:showVal val="1"/>
            <c:showCatName val="0"/>
            <c:showSerName val="0"/>
            <c:showPercent val="0"/>
            <c:showBubbleSize val="0"/>
            <c:showLeaderLines val="0"/>
          </c:dLbls>
          <c:cat>
            <c:strRef>
              <c:f>Sheet1!$A$4:$A$11</c:f>
              <c:strCache>
                <c:ptCount val="8"/>
                <c:pt idx="0">
                  <c:v>Sexual or Severe Physical abuse </c:v>
                </c:pt>
                <c:pt idx="1">
                  <c:v>Duration of abuse (&gt;1 year)</c:v>
                </c:pt>
                <c:pt idx="2">
                  <c:v>Age at onset of abuse (&lt;10 years)</c:v>
                </c:pt>
                <c:pt idx="3">
                  <c:v>Normal peer relationships </c:v>
                </c:pt>
                <c:pt idx="4">
                  <c:v>Caring relationship w/ either parent</c:v>
                </c:pt>
                <c:pt idx="5">
                  <c:v>Supportive first intimate partner </c:v>
                </c:pt>
                <c:pt idx="6">
                  <c:v>Quality adult friendships </c:v>
                </c:pt>
                <c:pt idx="7">
                  <c:v>Stable relationship history </c:v>
                </c:pt>
              </c:strCache>
            </c:strRef>
          </c:cat>
          <c:val>
            <c:numRef>
              <c:f>Sheet1!$B$4:$B$11</c:f>
              <c:numCache>
                <c:formatCode>0%</c:formatCode>
                <c:ptCount val="8"/>
                <c:pt idx="0">
                  <c:v>0.11</c:v>
                </c:pt>
                <c:pt idx="1">
                  <c:v>0.2</c:v>
                </c:pt>
                <c:pt idx="2">
                  <c:v>0.25</c:v>
                </c:pt>
                <c:pt idx="3">
                  <c:v>0.53</c:v>
                </c:pt>
                <c:pt idx="4">
                  <c:v>0.62000000000000111</c:v>
                </c:pt>
                <c:pt idx="5">
                  <c:v>0.4</c:v>
                </c:pt>
                <c:pt idx="6">
                  <c:v>0.44</c:v>
                </c:pt>
                <c:pt idx="7">
                  <c:v>0.53</c:v>
                </c:pt>
              </c:numCache>
            </c:numRef>
          </c:val>
        </c:ser>
        <c:dLbls>
          <c:showLegendKey val="0"/>
          <c:showVal val="1"/>
          <c:showCatName val="0"/>
          <c:showSerName val="0"/>
          <c:showPercent val="0"/>
          <c:showBubbleSize val="0"/>
        </c:dLbls>
        <c:gapWidth val="75"/>
        <c:axId val="84225408"/>
        <c:axId val="84227200"/>
      </c:barChart>
      <c:catAx>
        <c:axId val="84225408"/>
        <c:scaling>
          <c:orientation val="minMax"/>
        </c:scaling>
        <c:delete val="0"/>
        <c:axPos val="l"/>
        <c:majorTickMark val="none"/>
        <c:minorTickMark val="none"/>
        <c:tickLblPos val="nextTo"/>
        <c:crossAx val="84227200"/>
        <c:crosses val="autoZero"/>
        <c:auto val="1"/>
        <c:lblAlgn val="ctr"/>
        <c:lblOffset val="100"/>
        <c:noMultiLvlLbl val="0"/>
      </c:catAx>
      <c:valAx>
        <c:axId val="84227200"/>
        <c:scaling>
          <c:orientation val="minMax"/>
        </c:scaling>
        <c:delete val="0"/>
        <c:axPos val="b"/>
        <c:majorGridlines/>
        <c:numFmt formatCode="0%" sourceLinked="1"/>
        <c:majorTickMark val="out"/>
        <c:minorTickMark val="none"/>
        <c:tickLblPos val="nextTo"/>
        <c:txPr>
          <a:bodyPr/>
          <a:lstStyle/>
          <a:p>
            <a:pPr>
              <a:defRPr sz="1600"/>
            </a:pPr>
            <a:endParaRPr lang="en-US"/>
          </a:p>
        </c:txPr>
        <c:crossAx val="84225408"/>
        <c:crosses val="autoZero"/>
        <c:crossBetween val="between"/>
      </c:valAx>
      <c:spPr>
        <a:ln>
          <a:solidFill>
            <a:schemeClr val="tx1">
              <a:lumMod val="50000"/>
              <a:lumOff val="50000"/>
            </a:schemeClr>
          </a:solidFill>
        </a:ln>
      </c:spPr>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9B62E0-7676-4238-AB96-74127DE0B482}"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0DB6A21F-54F5-4758-A9F8-359A4F04E0AB}">
      <dgm:prSet phldrT="[Text]"/>
      <dgm:spPr>
        <a:solidFill>
          <a:schemeClr val="accent1">
            <a:lumMod val="50000"/>
          </a:schemeClr>
        </a:solidFill>
      </dgm:spPr>
      <dgm:t>
        <a:bodyPr/>
        <a:lstStyle/>
        <a:p>
          <a:r>
            <a:rPr lang="en-US" dirty="0" smtClean="0"/>
            <a:t>Abusive or Neglectful Parenting</a:t>
          </a:r>
          <a:endParaRPr lang="en-US" dirty="0"/>
        </a:p>
      </dgm:t>
    </dgm:pt>
    <dgm:pt modelId="{7C502A74-6546-4594-BC3F-06E75CED2433}" type="parTrans" cxnId="{BE77C372-90FC-4868-A744-EB63998E0C60}">
      <dgm:prSet/>
      <dgm:spPr/>
      <dgm:t>
        <a:bodyPr/>
        <a:lstStyle/>
        <a:p>
          <a:endParaRPr lang="en-US"/>
        </a:p>
      </dgm:t>
    </dgm:pt>
    <dgm:pt modelId="{7731BEAB-F902-4184-9FC5-193601C0CAB0}" type="sibTrans" cxnId="{BE77C372-90FC-4868-A744-EB63998E0C60}">
      <dgm:prSet/>
      <dgm:spPr>
        <a:solidFill>
          <a:schemeClr val="accent3"/>
        </a:solidFill>
      </dgm:spPr>
      <dgm:t>
        <a:bodyPr/>
        <a:lstStyle/>
        <a:p>
          <a:endParaRPr lang="en-US"/>
        </a:p>
      </dgm:t>
    </dgm:pt>
    <dgm:pt modelId="{7616D5CF-6ADD-4CBA-A5EF-87BDB73E414A}">
      <dgm:prSet phldrT="[Text]"/>
      <dgm:spPr>
        <a:solidFill>
          <a:schemeClr val="accent1">
            <a:lumMod val="50000"/>
          </a:schemeClr>
        </a:solidFill>
      </dgm:spPr>
      <dgm:t>
        <a:bodyPr/>
        <a:lstStyle/>
        <a:p>
          <a:r>
            <a:rPr lang="en-US" dirty="0" smtClean="0"/>
            <a:t>Insecure Attachments, Emotional </a:t>
          </a:r>
          <a:r>
            <a:rPr lang="en-US" dirty="0" err="1" smtClean="0"/>
            <a:t>Dysregulation</a:t>
          </a:r>
          <a:r>
            <a:rPr lang="en-US" dirty="0" smtClean="0"/>
            <a:t>, Negative Internal Working Models</a:t>
          </a:r>
          <a:endParaRPr lang="en-US" dirty="0"/>
        </a:p>
      </dgm:t>
    </dgm:pt>
    <dgm:pt modelId="{3D058154-D1D9-471F-8062-8757C3299CD6}" type="parTrans" cxnId="{93063AB1-CD02-4576-86C7-50EE9993C005}">
      <dgm:prSet/>
      <dgm:spPr/>
      <dgm:t>
        <a:bodyPr/>
        <a:lstStyle/>
        <a:p>
          <a:endParaRPr lang="en-US"/>
        </a:p>
      </dgm:t>
    </dgm:pt>
    <dgm:pt modelId="{96763516-9044-4E78-8FC7-77A637436D5F}" type="sibTrans" cxnId="{93063AB1-CD02-4576-86C7-50EE9993C005}">
      <dgm:prSet/>
      <dgm:spPr>
        <a:solidFill>
          <a:schemeClr val="accent3"/>
        </a:solidFill>
      </dgm:spPr>
      <dgm:t>
        <a:bodyPr/>
        <a:lstStyle/>
        <a:p>
          <a:endParaRPr lang="en-US"/>
        </a:p>
      </dgm:t>
    </dgm:pt>
    <dgm:pt modelId="{32593AF2-BE19-435E-9B71-61231F8A605E}">
      <dgm:prSet phldrT="[Text]"/>
      <dgm:spPr>
        <a:solidFill>
          <a:schemeClr val="accent1">
            <a:lumMod val="50000"/>
          </a:schemeClr>
        </a:solidFill>
      </dgm:spPr>
      <dgm:t>
        <a:bodyPr/>
        <a:lstStyle/>
        <a:p>
          <a:r>
            <a:rPr lang="en-US" dirty="0" smtClean="0"/>
            <a:t>Maladaptive Coping Strategies</a:t>
          </a:r>
          <a:endParaRPr lang="en-US" dirty="0"/>
        </a:p>
      </dgm:t>
    </dgm:pt>
    <dgm:pt modelId="{60C20462-9A1C-442C-A725-D0AD10E99916}" type="parTrans" cxnId="{D23B3C01-9EEE-4E91-9D82-F516F73B32B7}">
      <dgm:prSet/>
      <dgm:spPr/>
      <dgm:t>
        <a:bodyPr/>
        <a:lstStyle/>
        <a:p>
          <a:endParaRPr lang="en-US"/>
        </a:p>
      </dgm:t>
    </dgm:pt>
    <dgm:pt modelId="{C1F1B1C3-127E-417A-AB01-EE73694E9489}" type="sibTrans" cxnId="{D23B3C01-9EEE-4E91-9D82-F516F73B32B7}">
      <dgm:prSet/>
      <dgm:spPr>
        <a:solidFill>
          <a:schemeClr val="accent3"/>
        </a:solidFill>
      </dgm:spPr>
      <dgm:t>
        <a:bodyPr/>
        <a:lstStyle/>
        <a:p>
          <a:endParaRPr lang="en-US"/>
        </a:p>
      </dgm:t>
    </dgm:pt>
    <dgm:pt modelId="{6B3DE469-CB4A-465F-BB29-9762C719E89E}">
      <dgm:prSet phldrT="[Text]"/>
      <dgm:spPr>
        <a:solidFill>
          <a:schemeClr val="accent1">
            <a:lumMod val="50000"/>
          </a:schemeClr>
        </a:solidFill>
      </dgm:spPr>
      <dgm:t>
        <a:bodyPr/>
        <a:lstStyle/>
        <a:p>
          <a:r>
            <a:rPr lang="en-US" dirty="0" smtClean="0"/>
            <a:t>Poor Social Functioning, Disturbed Peer Relationships</a:t>
          </a:r>
          <a:endParaRPr lang="en-US" dirty="0"/>
        </a:p>
      </dgm:t>
    </dgm:pt>
    <dgm:pt modelId="{E23BA48E-CD39-4EFE-8854-DEC922FDBD1F}" type="parTrans" cxnId="{5E5E8348-CBC1-4C9E-AE22-EAFACEFCBF3E}">
      <dgm:prSet/>
      <dgm:spPr/>
      <dgm:t>
        <a:bodyPr/>
        <a:lstStyle/>
        <a:p>
          <a:endParaRPr lang="en-US"/>
        </a:p>
      </dgm:t>
    </dgm:pt>
    <dgm:pt modelId="{67FCED4E-69FF-412B-BD6E-369DF0C15A5A}" type="sibTrans" cxnId="{5E5E8348-CBC1-4C9E-AE22-EAFACEFCBF3E}">
      <dgm:prSet/>
      <dgm:spPr>
        <a:solidFill>
          <a:schemeClr val="accent3"/>
        </a:solidFill>
      </dgm:spPr>
      <dgm:t>
        <a:bodyPr/>
        <a:lstStyle/>
        <a:p>
          <a:endParaRPr lang="en-US"/>
        </a:p>
      </dgm:t>
    </dgm:pt>
    <dgm:pt modelId="{CDF3A820-5C99-443A-8C3C-7F17DEB8E340}">
      <dgm:prSet phldrT="[Text]"/>
      <dgm:spPr>
        <a:solidFill>
          <a:schemeClr val="accent1">
            <a:lumMod val="50000"/>
          </a:schemeClr>
        </a:solidFill>
      </dgm:spPr>
      <dgm:t>
        <a:bodyPr/>
        <a:lstStyle/>
        <a:p>
          <a:r>
            <a:rPr lang="en-US" dirty="0" smtClean="0"/>
            <a:t>Psychological Distress</a:t>
          </a:r>
        </a:p>
      </dgm:t>
    </dgm:pt>
    <dgm:pt modelId="{FC3E2E3E-289A-407B-AF57-F364F79382D8}" type="parTrans" cxnId="{B7DE6378-1945-4118-A494-DAD79DDDCEE0}">
      <dgm:prSet/>
      <dgm:spPr/>
      <dgm:t>
        <a:bodyPr/>
        <a:lstStyle/>
        <a:p>
          <a:endParaRPr lang="en-US"/>
        </a:p>
      </dgm:t>
    </dgm:pt>
    <dgm:pt modelId="{CA6CD8CD-10E4-4BFD-8423-A568987F34A5}" type="sibTrans" cxnId="{B7DE6378-1945-4118-A494-DAD79DDDCEE0}">
      <dgm:prSet/>
      <dgm:spPr>
        <a:solidFill>
          <a:schemeClr val="accent3"/>
        </a:solidFill>
      </dgm:spPr>
      <dgm:t>
        <a:bodyPr/>
        <a:lstStyle/>
        <a:p>
          <a:endParaRPr lang="en-US"/>
        </a:p>
      </dgm:t>
    </dgm:pt>
    <dgm:pt modelId="{07EA2292-5CF5-4A76-B199-35E6607A103C}">
      <dgm:prSet/>
      <dgm:spPr>
        <a:solidFill>
          <a:schemeClr val="accent1">
            <a:lumMod val="50000"/>
          </a:schemeClr>
        </a:solidFill>
      </dgm:spPr>
      <dgm:t>
        <a:bodyPr/>
        <a:lstStyle/>
        <a:p>
          <a:r>
            <a:rPr lang="en-US" dirty="0" smtClean="0"/>
            <a:t>Adult Relationship Dysfunction</a:t>
          </a:r>
          <a:endParaRPr lang="en-US" dirty="0"/>
        </a:p>
      </dgm:t>
    </dgm:pt>
    <dgm:pt modelId="{5F83AC37-7E8E-4212-95A6-CF76DFB0AFAE}" type="sibTrans" cxnId="{1A4E565C-BC72-4067-B8F6-6F70034B69A7}">
      <dgm:prSet/>
      <dgm:spPr/>
      <dgm:t>
        <a:bodyPr/>
        <a:lstStyle/>
        <a:p>
          <a:endParaRPr lang="en-US"/>
        </a:p>
      </dgm:t>
    </dgm:pt>
    <dgm:pt modelId="{6B643546-AEF8-4A87-8A76-8B43EDB47EA5}" type="parTrans" cxnId="{1A4E565C-BC72-4067-B8F6-6F70034B69A7}">
      <dgm:prSet/>
      <dgm:spPr/>
      <dgm:t>
        <a:bodyPr/>
        <a:lstStyle/>
        <a:p>
          <a:endParaRPr lang="en-US"/>
        </a:p>
      </dgm:t>
    </dgm:pt>
    <dgm:pt modelId="{5DDE77F3-35EA-4BFC-860F-F1F7C635D7AC}" type="pres">
      <dgm:prSet presAssocID="{DF9B62E0-7676-4238-AB96-74127DE0B482}" presName="diagram" presStyleCnt="0">
        <dgm:presLayoutVars>
          <dgm:dir/>
          <dgm:resizeHandles val="exact"/>
        </dgm:presLayoutVars>
      </dgm:prSet>
      <dgm:spPr/>
      <dgm:t>
        <a:bodyPr/>
        <a:lstStyle/>
        <a:p>
          <a:endParaRPr lang="en-US"/>
        </a:p>
      </dgm:t>
    </dgm:pt>
    <dgm:pt modelId="{C97B3105-027E-43A0-94DD-0DFD188A37D1}" type="pres">
      <dgm:prSet presAssocID="{0DB6A21F-54F5-4758-A9F8-359A4F04E0AB}" presName="node" presStyleLbl="node1" presStyleIdx="0" presStyleCnt="6">
        <dgm:presLayoutVars>
          <dgm:bulletEnabled val="1"/>
        </dgm:presLayoutVars>
      </dgm:prSet>
      <dgm:spPr/>
      <dgm:t>
        <a:bodyPr/>
        <a:lstStyle/>
        <a:p>
          <a:endParaRPr lang="en-US"/>
        </a:p>
      </dgm:t>
    </dgm:pt>
    <dgm:pt modelId="{D05094F6-5709-48E2-9CFC-714A21BF567D}" type="pres">
      <dgm:prSet presAssocID="{7731BEAB-F902-4184-9FC5-193601C0CAB0}" presName="sibTrans" presStyleLbl="sibTrans2D1" presStyleIdx="0" presStyleCnt="5"/>
      <dgm:spPr/>
      <dgm:t>
        <a:bodyPr/>
        <a:lstStyle/>
        <a:p>
          <a:endParaRPr lang="en-US"/>
        </a:p>
      </dgm:t>
    </dgm:pt>
    <dgm:pt modelId="{3E943764-9FA2-4F49-A843-E9065F89CB82}" type="pres">
      <dgm:prSet presAssocID="{7731BEAB-F902-4184-9FC5-193601C0CAB0}" presName="connectorText" presStyleLbl="sibTrans2D1" presStyleIdx="0" presStyleCnt="5"/>
      <dgm:spPr/>
      <dgm:t>
        <a:bodyPr/>
        <a:lstStyle/>
        <a:p>
          <a:endParaRPr lang="en-US"/>
        </a:p>
      </dgm:t>
    </dgm:pt>
    <dgm:pt modelId="{9FA42782-BBA5-4F95-907F-39EE6DC507BF}" type="pres">
      <dgm:prSet presAssocID="{7616D5CF-6ADD-4CBA-A5EF-87BDB73E414A}" presName="node" presStyleLbl="node1" presStyleIdx="1" presStyleCnt="6">
        <dgm:presLayoutVars>
          <dgm:bulletEnabled val="1"/>
        </dgm:presLayoutVars>
      </dgm:prSet>
      <dgm:spPr/>
      <dgm:t>
        <a:bodyPr/>
        <a:lstStyle/>
        <a:p>
          <a:endParaRPr lang="en-US"/>
        </a:p>
      </dgm:t>
    </dgm:pt>
    <dgm:pt modelId="{93397556-D583-4412-AFCC-30FCEEAAC308}" type="pres">
      <dgm:prSet presAssocID="{96763516-9044-4E78-8FC7-77A637436D5F}" presName="sibTrans" presStyleLbl="sibTrans2D1" presStyleIdx="1" presStyleCnt="5"/>
      <dgm:spPr/>
      <dgm:t>
        <a:bodyPr/>
        <a:lstStyle/>
        <a:p>
          <a:endParaRPr lang="en-US"/>
        </a:p>
      </dgm:t>
    </dgm:pt>
    <dgm:pt modelId="{9C1E6E35-6DD4-4FA0-8267-61377067DAB5}" type="pres">
      <dgm:prSet presAssocID="{96763516-9044-4E78-8FC7-77A637436D5F}" presName="connectorText" presStyleLbl="sibTrans2D1" presStyleIdx="1" presStyleCnt="5"/>
      <dgm:spPr/>
      <dgm:t>
        <a:bodyPr/>
        <a:lstStyle/>
        <a:p>
          <a:endParaRPr lang="en-US"/>
        </a:p>
      </dgm:t>
    </dgm:pt>
    <dgm:pt modelId="{7B70162D-0F99-48D1-920D-4E1EE6991148}" type="pres">
      <dgm:prSet presAssocID="{32593AF2-BE19-435E-9B71-61231F8A605E}" presName="node" presStyleLbl="node1" presStyleIdx="2" presStyleCnt="6">
        <dgm:presLayoutVars>
          <dgm:bulletEnabled val="1"/>
        </dgm:presLayoutVars>
      </dgm:prSet>
      <dgm:spPr/>
      <dgm:t>
        <a:bodyPr/>
        <a:lstStyle/>
        <a:p>
          <a:endParaRPr lang="en-US"/>
        </a:p>
      </dgm:t>
    </dgm:pt>
    <dgm:pt modelId="{25A888A7-6A25-465B-8BE2-60F097A04728}" type="pres">
      <dgm:prSet presAssocID="{C1F1B1C3-127E-417A-AB01-EE73694E9489}" presName="sibTrans" presStyleLbl="sibTrans2D1" presStyleIdx="2" presStyleCnt="5"/>
      <dgm:spPr/>
      <dgm:t>
        <a:bodyPr/>
        <a:lstStyle/>
        <a:p>
          <a:endParaRPr lang="en-US"/>
        </a:p>
      </dgm:t>
    </dgm:pt>
    <dgm:pt modelId="{2F353DD0-CEB2-436C-BE9A-BAA3F9B5A52F}" type="pres">
      <dgm:prSet presAssocID="{C1F1B1C3-127E-417A-AB01-EE73694E9489}" presName="connectorText" presStyleLbl="sibTrans2D1" presStyleIdx="2" presStyleCnt="5"/>
      <dgm:spPr/>
      <dgm:t>
        <a:bodyPr/>
        <a:lstStyle/>
        <a:p>
          <a:endParaRPr lang="en-US"/>
        </a:p>
      </dgm:t>
    </dgm:pt>
    <dgm:pt modelId="{6A9FE045-751A-4ED3-A0C6-3D73FECC59A9}" type="pres">
      <dgm:prSet presAssocID="{6B3DE469-CB4A-465F-BB29-9762C719E89E}" presName="node" presStyleLbl="node1" presStyleIdx="3" presStyleCnt="6">
        <dgm:presLayoutVars>
          <dgm:bulletEnabled val="1"/>
        </dgm:presLayoutVars>
      </dgm:prSet>
      <dgm:spPr/>
      <dgm:t>
        <a:bodyPr/>
        <a:lstStyle/>
        <a:p>
          <a:endParaRPr lang="en-US"/>
        </a:p>
      </dgm:t>
    </dgm:pt>
    <dgm:pt modelId="{4686FE88-9DE8-4361-ABC6-98CA002D4DB6}" type="pres">
      <dgm:prSet presAssocID="{67FCED4E-69FF-412B-BD6E-369DF0C15A5A}" presName="sibTrans" presStyleLbl="sibTrans2D1" presStyleIdx="3" presStyleCnt="5"/>
      <dgm:spPr/>
      <dgm:t>
        <a:bodyPr/>
        <a:lstStyle/>
        <a:p>
          <a:endParaRPr lang="en-US"/>
        </a:p>
      </dgm:t>
    </dgm:pt>
    <dgm:pt modelId="{186F908E-78D1-4E0B-B5A3-3EC76FD8ED8B}" type="pres">
      <dgm:prSet presAssocID="{67FCED4E-69FF-412B-BD6E-369DF0C15A5A}" presName="connectorText" presStyleLbl="sibTrans2D1" presStyleIdx="3" presStyleCnt="5"/>
      <dgm:spPr/>
      <dgm:t>
        <a:bodyPr/>
        <a:lstStyle/>
        <a:p>
          <a:endParaRPr lang="en-US"/>
        </a:p>
      </dgm:t>
    </dgm:pt>
    <dgm:pt modelId="{D7581976-857E-44B1-9F61-9E081ACC7A67}" type="pres">
      <dgm:prSet presAssocID="{CDF3A820-5C99-443A-8C3C-7F17DEB8E340}" presName="node" presStyleLbl="node1" presStyleIdx="4" presStyleCnt="6">
        <dgm:presLayoutVars>
          <dgm:bulletEnabled val="1"/>
        </dgm:presLayoutVars>
      </dgm:prSet>
      <dgm:spPr/>
      <dgm:t>
        <a:bodyPr/>
        <a:lstStyle/>
        <a:p>
          <a:endParaRPr lang="en-US"/>
        </a:p>
      </dgm:t>
    </dgm:pt>
    <dgm:pt modelId="{4357B4D5-AD40-4667-AF9F-0F07D7F92F7A}" type="pres">
      <dgm:prSet presAssocID="{CA6CD8CD-10E4-4BFD-8423-A568987F34A5}" presName="sibTrans" presStyleLbl="sibTrans2D1" presStyleIdx="4" presStyleCnt="5"/>
      <dgm:spPr/>
      <dgm:t>
        <a:bodyPr/>
        <a:lstStyle/>
        <a:p>
          <a:endParaRPr lang="en-US"/>
        </a:p>
      </dgm:t>
    </dgm:pt>
    <dgm:pt modelId="{644E31AC-7F42-4CA3-9497-E772D178D842}" type="pres">
      <dgm:prSet presAssocID="{CA6CD8CD-10E4-4BFD-8423-A568987F34A5}" presName="connectorText" presStyleLbl="sibTrans2D1" presStyleIdx="4" presStyleCnt="5"/>
      <dgm:spPr/>
      <dgm:t>
        <a:bodyPr/>
        <a:lstStyle/>
        <a:p>
          <a:endParaRPr lang="en-US"/>
        </a:p>
      </dgm:t>
    </dgm:pt>
    <dgm:pt modelId="{23AA1833-D6EB-494E-A045-87C27A0BD652}" type="pres">
      <dgm:prSet presAssocID="{07EA2292-5CF5-4A76-B199-35E6607A103C}" presName="node" presStyleLbl="node1" presStyleIdx="5" presStyleCnt="6">
        <dgm:presLayoutVars>
          <dgm:bulletEnabled val="1"/>
        </dgm:presLayoutVars>
      </dgm:prSet>
      <dgm:spPr/>
      <dgm:t>
        <a:bodyPr/>
        <a:lstStyle/>
        <a:p>
          <a:endParaRPr lang="en-US"/>
        </a:p>
      </dgm:t>
    </dgm:pt>
  </dgm:ptLst>
  <dgm:cxnLst>
    <dgm:cxn modelId="{4479B957-E69E-49F0-A8C0-8BBD1944C646}" type="presOf" srcId="{7616D5CF-6ADD-4CBA-A5EF-87BDB73E414A}" destId="{9FA42782-BBA5-4F95-907F-39EE6DC507BF}" srcOrd="0" destOrd="0" presId="urn:microsoft.com/office/officeart/2005/8/layout/process5"/>
    <dgm:cxn modelId="{67F04483-8BDF-4393-AA1D-EDE5F8B3F5ED}" type="presOf" srcId="{7731BEAB-F902-4184-9FC5-193601C0CAB0}" destId="{D05094F6-5709-48E2-9CFC-714A21BF567D}" srcOrd="0" destOrd="0" presId="urn:microsoft.com/office/officeart/2005/8/layout/process5"/>
    <dgm:cxn modelId="{BE77C372-90FC-4868-A744-EB63998E0C60}" srcId="{DF9B62E0-7676-4238-AB96-74127DE0B482}" destId="{0DB6A21F-54F5-4758-A9F8-359A4F04E0AB}" srcOrd="0" destOrd="0" parTransId="{7C502A74-6546-4594-BC3F-06E75CED2433}" sibTransId="{7731BEAB-F902-4184-9FC5-193601C0CAB0}"/>
    <dgm:cxn modelId="{E0EC8056-996B-4041-9E48-56F9371B0BC1}" type="presOf" srcId="{DF9B62E0-7676-4238-AB96-74127DE0B482}" destId="{5DDE77F3-35EA-4BFC-860F-F1F7C635D7AC}" srcOrd="0" destOrd="0" presId="urn:microsoft.com/office/officeart/2005/8/layout/process5"/>
    <dgm:cxn modelId="{51016731-59CC-410D-B7F1-936B71A0DF6F}" type="presOf" srcId="{C1F1B1C3-127E-417A-AB01-EE73694E9489}" destId="{2F353DD0-CEB2-436C-BE9A-BAA3F9B5A52F}" srcOrd="1" destOrd="0" presId="urn:microsoft.com/office/officeart/2005/8/layout/process5"/>
    <dgm:cxn modelId="{853C3BB9-41AB-4D3C-9C48-B198843AB9AB}" type="presOf" srcId="{7731BEAB-F902-4184-9FC5-193601C0CAB0}" destId="{3E943764-9FA2-4F49-A843-E9065F89CB82}" srcOrd="1" destOrd="0" presId="urn:microsoft.com/office/officeart/2005/8/layout/process5"/>
    <dgm:cxn modelId="{5A92A48A-F8F4-46CC-83AC-1EDED1DEC6D3}" type="presOf" srcId="{6B3DE469-CB4A-465F-BB29-9762C719E89E}" destId="{6A9FE045-751A-4ED3-A0C6-3D73FECC59A9}" srcOrd="0" destOrd="0" presId="urn:microsoft.com/office/officeart/2005/8/layout/process5"/>
    <dgm:cxn modelId="{4C8C99A1-53C1-4CBB-BDC3-FFA95E66C1C5}" type="presOf" srcId="{96763516-9044-4E78-8FC7-77A637436D5F}" destId="{9C1E6E35-6DD4-4FA0-8267-61377067DAB5}" srcOrd="1" destOrd="0" presId="urn:microsoft.com/office/officeart/2005/8/layout/process5"/>
    <dgm:cxn modelId="{EACE0CC1-EE5D-472D-A8E1-6D73306A4DE5}" type="presOf" srcId="{67FCED4E-69FF-412B-BD6E-369DF0C15A5A}" destId="{186F908E-78D1-4E0B-B5A3-3EC76FD8ED8B}" srcOrd="1" destOrd="0" presId="urn:microsoft.com/office/officeart/2005/8/layout/process5"/>
    <dgm:cxn modelId="{1A4E565C-BC72-4067-B8F6-6F70034B69A7}" srcId="{DF9B62E0-7676-4238-AB96-74127DE0B482}" destId="{07EA2292-5CF5-4A76-B199-35E6607A103C}" srcOrd="5" destOrd="0" parTransId="{6B643546-AEF8-4A87-8A76-8B43EDB47EA5}" sibTransId="{5F83AC37-7E8E-4212-95A6-CF76DFB0AFAE}"/>
    <dgm:cxn modelId="{9B36F3F5-F354-417C-9772-6F3F9652CBE7}" type="presOf" srcId="{0DB6A21F-54F5-4758-A9F8-359A4F04E0AB}" destId="{C97B3105-027E-43A0-94DD-0DFD188A37D1}" srcOrd="0" destOrd="0" presId="urn:microsoft.com/office/officeart/2005/8/layout/process5"/>
    <dgm:cxn modelId="{D687E08D-1257-4827-9767-FBE7320E11AF}" type="presOf" srcId="{32593AF2-BE19-435E-9B71-61231F8A605E}" destId="{7B70162D-0F99-48D1-920D-4E1EE6991148}" srcOrd="0" destOrd="0" presId="urn:microsoft.com/office/officeart/2005/8/layout/process5"/>
    <dgm:cxn modelId="{93063AB1-CD02-4576-86C7-50EE9993C005}" srcId="{DF9B62E0-7676-4238-AB96-74127DE0B482}" destId="{7616D5CF-6ADD-4CBA-A5EF-87BDB73E414A}" srcOrd="1" destOrd="0" parTransId="{3D058154-D1D9-471F-8062-8757C3299CD6}" sibTransId="{96763516-9044-4E78-8FC7-77A637436D5F}"/>
    <dgm:cxn modelId="{9A65AD7E-047B-4927-BB11-98DEACADE9C5}" type="presOf" srcId="{96763516-9044-4E78-8FC7-77A637436D5F}" destId="{93397556-D583-4412-AFCC-30FCEEAAC308}" srcOrd="0" destOrd="0" presId="urn:microsoft.com/office/officeart/2005/8/layout/process5"/>
    <dgm:cxn modelId="{D23B3C01-9EEE-4E91-9D82-F516F73B32B7}" srcId="{DF9B62E0-7676-4238-AB96-74127DE0B482}" destId="{32593AF2-BE19-435E-9B71-61231F8A605E}" srcOrd="2" destOrd="0" parTransId="{60C20462-9A1C-442C-A725-D0AD10E99916}" sibTransId="{C1F1B1C3-127E-417A-AB01-EE73694E9489}"/>
    <dgm:cxn modelId="{C27C70C0-5D10-498D-8B3A-CC8EA80D082B}" type="presOf" srcId="{CA6CD8CD-10E4-4BFD-8423-A568987F34A5}" destId="{4357B4D5-AD40-4667-AF9F-0F07D7F92F7A}" srcOrd="0" destOrd="0" presId="urn:microsoft.com/office/officeart/2005/8/layout/process5"/>
    <dgm:cxn modelId="{4299C9DD-FCF6-4258-A5E4-AFEE8ABEB7D1}" type="presOf" srcId="{CDF3A820-5C99-443A-8C3C-7F17DEB8E340}" destId="{D7581976-857E-44B1-9F61-9E081ACC7A67}" srcOrd="0" destOrd="0" presId="urn:microsoft.com/office/officeart/2005/8/layout/process5"/>
    <dgm:cxn modelId="{B7DE6378-1945-4118-A494-DAD79DDDCEE0}" srcId="{DF9B62E0-7676-4238-AB96-74127DE0B482}" destId="{CDF3A820-5C99-443A-8C3C-7F17DEB8E340}" srcOrd="4" destOrd="0" parTransId="{FC3E2E3E-289A-407B-AF57-F364F79382D8}" sibTransId="{CA6CD8CD-10E4-4BFD-8423-A568987F34A5}"/>
    <dgm:cxn modelId="{BB46BF55-C887-4EA9-B596-DFBF5F1F95C3}" type="presOf" srcId="{C1F1B1C3-127E-417A-AB01-EE73694E9489}" destId="{25A888A7-6A25-465B-8BE2-60F097A04728}" srcOrd="0" destOrd="0" presId="urn:microsoft.com/office/officeart/2005/8/layout/process5"/>
    <dgm:cxn modelId="{26DAD313-D802-47C7-8756-D01E10B82EAE}" type="presOf" srcId="{07EA2292-5CF5-4A76-B199-35E6607A103C}" destId="{23AA1833-D6EB-494E-A045-87C27A0BD652}" srcOrd="0" destOrd="0" presId="urn:microsoft.com/office/officeart/2005/8/layout/process5"/>
    <dgm:cxn modelId="{5E5E8348-CBC1-4C9E-AE22-EAFACEFCBF3E}" srcId="{DF9B62E0-7676-4238-AB96-74127DE0B482}" destId="{6B3DE469-CB4A-465F-BB29-9762C719E89E}" srcOrd="3" destOrd="0" parTransId="{E23BA48E-CD39-4EFE-8854-DEC922FDBD1F}" sibTransId="{67FCED4E-69FF-412B-BD6E-369DF0C15A5A}"/>
    <dgm:cxn modelId="{BDCEA8CB-4F4B-43D7-BC38-8E314D15E648}" type="presOf" srcId="{CA6CD8CD-10E4-4BFD-8423-A568987F34A5}" destId="{644E31AC-7F42-4CA3-9497-E772D178D842}" srcOrd="1" destOrd="0" presId="urn:microsoft.com/office/officeart/2005/8/layout/process5"/>
    <dgm:cxn modelId="{DC91EA8E-C8D7-479F-824C-2E23796ED639}" type="presOf" srcId="{67FCED4E-69FF-412B-BD6E-369DF0C15A5A}" destId="{4686FE88-9DE8-4361-ABC6-98CA002D4DB6}" srcOrd="0" destOrd="0" presId="urn:microsoft.com/office/officeart/2005/8/layout/process5"/>
    <dgm:cxn modelId="{3E0AE6BD-644A-4FAB-BFFC-FEC772FB520D}" type="presParOf" srcId="{5DDE77F3-35EA-4BFC-860F-F1F7C635D7AC}" destId="{C97B3105-027E-43A0-94DD-0DFD188A37D1}" srcOrd="0" destOrd="0" presId="urn:microsoft.com/office/officeart/2005/8/layout/process5"/>
    <dgm:cxn modelId="{A220EBDA-7EA7-4D38-B95A-658B0A230157}" type="presParOf" srcId="{5DDE77F3-35EA-4BFC-860F-F1F7C635D7AC}" destId="{D05094F6-5709-48E2-9CFC-714A21BF567D}" srcOrd="1" destOrd="0" presId="urn:microsoft.com/office/officeart/2005/8/layout/process5"/>
    <dgm:cxn modelId="{4DC28C80-8284-446A-B3F8-275DF29E4B16}" type="presParOf" srcId="{D05094F6-5709-48E2-9CFC-714A21BF567D}" destId="{3E943764-9FA2-4F49-A843-E9065F89CB82}" srcOrd="0" destOrd="0" presId="urn:microsoft.com/office/officeart/2005/8/layout/process5"/>
    <dgm:cxn modelId="{6D5A9790-BBDC-4FBF-9216-6705301AFB62}" type="presParOf" srcId="{5DDE77F3-35EA-4BFC-860F-F1F7C635D7AC}" destId="{9FA42782-BBA5-4F95-907F-39EE6DC507BF}" srcOrd="2" destOrd="0" presId="urn:microsoft.com/office/officeart/2005/8/layout/process5"/>
    <dgm:cxn modelId="{0EABFD9E-694A-4541-8603-4712AE6720C6}" type="presParOf" srcId="{5DDE77F3-35EA-4BFC-860F-F1F7C635D7AC}" destId="{93397556-D583-4412-AFCC-30FCEEAAC308}" srcOrd="3" destOrd="0" presId="urn:microsoft.com/office/officeart/2005/8/layout/process5"/>
    <dgm:cxn modelId="{542385B2-A7BF-409E-88F3-B864F50525A8}" type="presParOf" srcId="{93397556-D583-4412-AFCC-30FCEEAAC308}" destId="{9C1E6E35-6DD4-4FA0-8267-61377067DAB5}" srcOrd="0" destOrd="0" presId="urn:microsoft.com/office/officeart/2005/8/layout/process5"/>
    <dgm:cxn modelId="{870889AF-EE02-4FDE-8339-AED40FBC6AB1}" type="presParOf" srcId="{5DDE77F3-35EA-4BFC-860F-F1F7C635D7AC}" destId="{7B70162D-0F99-48D1-920D-4E1EE6991148}" srcOrd="4" destOrd="0" presId="urn:microsoft.com/office/officeart/2005/8/layout/process5"/>
    <dgm:cxn modelId="{301A773E-017A-422D-8173-4CB80522F250}" type="presParOf" srcId="{5DDE77F3-35EA-4BFC-860F-F1F7C635D7AC}" destId="{25A888A7-6A25-465B-8BE2-60F097A04728}" srcOrd="5" destOrd="0" presId="urn:microsoft.com/office/officeart/2005/8/layout/process5"/>
    <dgm:cxn modelId="{BE3C1FED-6556-4B9B-A9DB-5BA8DACFEE3A}" type="presParOf" srcId="{25A888A7-6A25-465B-8BE2-60F097A04728}" destId="{2F353DD0-CEB2-436C-BE9A-BAA3F9B5A52F}" srcOrd="0" destOrd="0" presId="urn:microsoft.com/office/officeart/2005/8/layout/process5"/>
    <dgm:cxn modelId="{4E9E7082-05AB-41CD-834D-3BA038A7C8AB}" type="presParOf" srcId="{5DDE77F3-35EA-4BFC-860F-F1F7C635D7AC}" destId="{6A9FE045-751A-4ED3-A0C6-3D73FECC59A9}" srcOrd="6" destOrd="0" presId="urn:microsoft.com/office/officeart/2005/8/layout/process5"/>
    <dgm:cxn modelId="{9527CB50-C0F4-4C70-BA2C-B0928CCCF83D}" type="presParOf" srcId="{5DDE77F3-35EA-4BFC-860F-F1F7C635D7AC}" destId="{4686FE88-9DE8-4361-ABC6-98CA002D4DB6}" srcOrd="7" destOrd="0" presId="urn:microsoft.com/office/officeart/2005/8/layout/process5"/>
    <dgm:cxn modelId="{ADA847A5-E443-4136-940A-A2AF26DD64C2}" type="presParOf" srcId="{4686FE88-9DE8-4361-ABC6-98CA002D4DB6}" destId="{186F908E-78D1-4E0B-B5A3-3EC76FD8ED8B}" srcOrd="0" destOrd="0" presId="urn:microsoft.com/office/officeart/2005/8/layout/process5"/>
    <dgm:cxn modelId="{6438ECE7-DC44-4786-A0B8-47F2A30192F8}" type="presParOf" srcId="{5DDE77F3-35EA-4BFC-860F-F1F7C635D7AC}" destId="{D7581976-857E-44B1-9F61-9E081ACC7A67}" srcOrd="8" destOrd="0" presId="urn:microsoft.com/office/officeart/2005/8/layout/process5"/>
    <dgm:cxn modelId="{89AB9F71-33D1-437C-A992-67A0BF044617}" type="presParOf" srcId="{5DDE77F3-35EA-4BFC-860F-F1F7C635D7AC}" destId="{4357B4D5-AD40-4667-AF9F-0F07D7F92F7A}" srcOrd="9" destOrd="0" presId="urn:microsoft.com/office/officeart/2005/8/layout/process5"/>
    <dgm:cxn modelId="{392141DF-B6DA-47FA-B3F3-9DF4DFC57421}" type="presParOf" srcId="{4357B4D5-AD40-4667-AF9F-0F07D7F92F7A}" destId="{644E31AC-7F42-4CA3-9497-E772D178D842}" srcOrd="0" destOrd="0" presId="urn:microsoft.com/office/officeart/2005/8/layout/process5"/>
    <dgm:cxn modelId="{6AB7F012-CC88-44DF-BDF8-062E38D4140F}" type="presParOf" srcId="{5DDE77F3-35EA-4BFC-860F-F1F7C635D7AC}" destId="{23AA1833-D6EB-494E-A045-87C27A0BD652}"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8914F8-773B-4A87-BCE2-E9EB2AE775D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DF996D0-1256-4F59-BC6F-01100F2AD61F}">
      <dgm:prSet phldrT="[Text]" custT="1"/>
      <dgm:spPr>
        <a:solidFill>
          <a:schemeClr val="bg2">
            <a:lumMod val="25000"/>
          </a:schemeClr>
        </a:solidFill>
      </dgm:spPr>
      <dgm:t>
        <a:bodyPr/>
        <a:lstStyle/>
        <a:p>
          <a:r>
            <a:rPr lang="en-US" sz="1600" b="1" dirty="0" smtClean="0"/>
            <a:t>Understanding of Relationships</a:t>
          </a:r>
          <a:endParaRPr lang="en-US" sz="1600" b="1" dirty="0"/>
        </a:p>
      </dgm:t>
    </dgm:pt>
    <dgm:pt modelId="{FD4849D4-59E9-4860-B574-20964822515A}" type="parTrans" cxnId="{F099B93E-BFE2-48AD-9CA9-F8206E5F7ABE}">
      <dgm:prSet/>
      <dgm:spPr/>
      <dgm:t>
        <a:bodyPr/>
        <a:lstStyle/>
        <a:p>
          <a:endParaRPr lang="en-US"/>
        </a:p>
      </dgm:t>
    </dgm:pt>
    <dgm:pt modelId="{DA2F3785-5333-43C8-9FF4-92C337EBCF98}" type="sibTrans" cxnId="{F099B93E-BFE2-48AD-9CA9-F8206E5F7ABE}">
      <dgm:prSet/>
      <dgm:spPr/>
      <dgm:t>
        <a:bodyPr/>
        <a:lstStyle/>
        <a:p>
          <a:endParaRPr lang="en-US"/>
        </a:p>
      </dgm:t>
    </dgm:pt>
    <dgm:pt modelId="{1C6C9F58-21D6-4B9D-96CE-989DD069BEE0}">
      <dgm:prSet phldrT="[Text]" custT="1"/>
      <dgm:spPr>
        <a:solidFill>
          <a:schemeClr val="bg2">
            <a:lumMod val="25000"/>
          </a:schemeClr>
        </a:solidFill>
      </dgm:spPr>
      <dgm:t>
        <a:bodyPr/>
        <a:lstStyle/>
        <a:p>
          <a:r>
            <a:rPr lang="en-US" sz="1600" b="1" dirty="0" smtClean="0"/>
            <a:t>Effective Verbal and Non-Verbal Communication</a:t>
          </a:r>
          <a:endParaRPr lang="en-US" sz="1600" b="1" dirty="0"/>
        </a:p>
      </dgm:t>
    </dgm:pt>
    <dgm:pt modelId="{914EEE98-F8E4-4F8A-A6E5-B2D5180CE2C2}" type="parTrans" cxnId="{4D12F07F-7764-4D63-9193-93F04946330A}">
      <dgm:prSet/>
      <dgm:spPr/>
      <dgm:t>
        <a:bodyPr/>
        <a:lstStyle/>
        <a:p>
          <a:endParaRPr lang="en-US"/>
        </a:p>
      </dgm:t>
    </dgm:pt>
    <dgm:pt modelId="{8E531129-C0EA-431E-8BAB-89C1D88C3F27}" type="sibTrans" cxnId="{4D12F07F-7764-4D63-9193-93F04946330A}">
      <dgm:prSet/>
      <dgm:spPr/>
      <dgm:t>
        <a:bodyPr/>
        <a:lstStyle/>
        <a:p>
          <a:endParaRPr lang="en-US"/>
        </a:p>
      </dgm:t>
    </dgm:pt>
    <dgm:pt modelId="{44BA3E41-6EE0-49CB-8FA8-F52F516A7261}">
      <dgm:prSet phldrT="[Text]" custT="1"/>
      <dgm:spPr>
        <a:solidFill>
          <a:schemeClr val="bg2">
            <a:lumMod val="25000"/>
          </a:schemeClr>
        </a:solidFill>
      </dgm:spPr>
      <dgm:t>
        <a:bodyPr/>
        <a:lstStyle/>
        <a:p>
          <a:r>
            <a:rPr lang="en-US" sz="1600" b="1" dirty="0" smtClean="0"/>
            <a:t>Understanding of Self</a:t>
          </a:r>
          <a:endParaRPr lang="en-US" sz="1600" b="1" dirty="0"/>
        </a:p>
      </dgm:t>
    </dgm:pt>
    <dgm:pt modelId="{9AD5BE46-8A05-49F8-9F6E-05A86B0AB2F5}" type="parTrans" cxnId="{24F6302D-6F19-4E7C-A411-A574EED6D39C}">
      <dgm:prSet/>
      <dgm:spPr/>
      <dgm:t>
        <a:bodyPr/>
        <a:lstStyle/>
        <a:p>
          <a:endParaRPr lang="en-US"/>
        </a:p>
      </dgm:t>
    </dgm:pt>
    <dgm:pt modelId="{D0D13C3B-44A5-4D0D-9E82-BC50BB44D722}" type="sibTrans" cxnId="{24F6302D-6F19-4E7C-A411-A574EED6D39C}">
      <dgm:prSet/>
      <dgm:spPr/>
      <dgm:t>
        <a:bodyPr/>
        <a:lstStyle/>
        <a:p>
          <a:endParaRPr lang="en-US"/>
        </a:p>
      </dgm:t>
    </dgm:pt>
    <dgm:pt modelId="{FA02D06B-4404-49A8-A1A8-FBCEF40C35F4}">
      <dgm:prSet/>
      <dgm:spPr>
        <a:ln>
          <a:solidFill>
            <a:schemeClr val="bg2">
              <a:lumMod val="25000"/>
            </a:schemeClr>
          </a:solidFill>
        </a:ln>
      </dgm:spPr>
      <dgm:t>
        <a:bodyPr/>
        <a:lstStyle/>
        <a:p>
          <a:r>
            <a:rPr lang="en-US" dirty="0" smtClean="0"/>
            <a:t>Understanding of the value, safety, reliability, and predictability of protective relationships</a:t>
          </a:r>
          <a:endParaRPr lang="en-US" dirty="0"/>
        </a:p>
      </dgm:t>
    </dgm:pt>
    <dgm:pt modelId="{E1D8CC82-CFB5-45C7-BE44-99481B024F4D}" type="parTrans" cxnId="{5CEA24B9-1217-402E-9825-9057A690EF84}">
      <dgm:prSet/>
      <dgm:spPr/>
      <dgm:t>
        <a:bodyPr/>
        <a:lstStyle/>
        <a:p>
          <a:endParaRPr lang="en-US"/>
        </a:p>
      </dgm:t>
    </dgm:pt>
    <dgm:pt modelId="{AD4E2EF1-56A4-4842-BFF1-12DC6BA4DDA7}" type="sibTrans" cxnId="{5CEA24B9-1217-402E-9825-9057A690EF84}">
      <dgm:prSet/>
      <dgm:spPr/>
      <dgm:t>
        <a:bodyPr/>
        <a:lstStyle/>
        <a:p>
          <a:endParaRPr lang="en-US"/>
        </a:p>
      </dgm:t>
    </dgm:pt>
    <dgm:pt modelId="{61FE7F0B-412A-4F6E-B17B-8F4BD2CE9AC4}">
      <dgm:prSet/>
      <dgm:spPr>
        <a:ln>
          <a:solidFill>
            <a:schemeClr val="bg2">
              <a:lumMod val="25000"/>
            </a:schemeClr>
          </a:solidFill>
        </a:ln>
      </dgm:spPr>
      <dgm:t>
        <a:bodyPr/>
        <a:lstStyle/>
        <a:p>
          <a:r>
            <a:rPr lang="en-US" dirty="0" smtClean="0"/>
            <a:t>Effective strategies for using relationships</a:t>
          </a:r>
          <a:endParaRPr lang="en-US" dirty="0"/>
        </a:p>
      </dgm:t>
    </dgm:pt>
    <dgm:pt modelId="{63C7D805-84D3-4F4A-A283-28940C5EF124}" type="parTrans" cxnId="{DB926516-A4A3-4178-84B1-9CE19336310E}">
      <dgm:prSet/>
      <dgm:spPr/>
      <dgm:t>
        <a:bodyPr/>
        <a:lstStyle/>
        <a:p>
          <a:endParaRPr lang="en-US"/>
        </a:p>
      </dgm:t>
    </dgm:pt>
    <dgm:pt modelId="{2BEFDCE1-4095-425D-8EFC-2AA28119097E}" type="sibTrans" cxnId="{DB926516-A4A3-4178-84B1-9CE19336310E}">
      <dgm:prSet/>
      <dgm:spPr/>
      <dgm:t>
        <a:bodyPr/>
        <a:lstStyle/>
        <a:p>
          <a:endParaRPr lang="en-US"/>
        </a:p>
      </dgm:t>
    </dgm:pt>
    <dgm:pt modelId="{D6C654E7-CA9E-4D25-8F63-B70EE768D69F}">
      <dgm:prSet/>
      <dgm:spPr>
        <a:ln>
          <a:solidFill>
            <a:schemeClr val="bg2">
              <a:lumMod val="25000"/>
            </a:schemeClr>
          </a:solidFill>
        </a:ln>
      </dgm:spPr>
      <dgm:t>
        <a:bodyPr/>
        <a:lstStyle/>
        <a:p>
          <a:r>
            <a:rPr lang="en-US" dirty="0" smtClean="0"/>
            <a:t>Appropriate concepts of normal behavior, roles, and responsibilities</a:t>
          </a:r>
          <a:endParaRPr lang="en-US" dirty="0"/>
        </a:p>
      </dgm:t>
    </dgm:pt>
    <dgm:pt modelId="{C57FA797-063A-47A7-9616-046FE5DDE35F}" type="parTrans" cxnId="{7B74A65C-B60F-4439-AF51-5B14EFA8A2CA}">
      <dgm:prSet/>
      <dgm:spPr/>
      <dgm:t>
        <a:bodyPr/>
        <a:lstStyle/>
        <a:p>
          <a:endParaRPr lang="en-US"/>
        </a:p>
      </dgm:t>
    </dgm:pt>
    <dgm:pt modelId="{A421EEE5-734B-4380-9CFA-2A1DBB7B4E2B}" type="sibTrans" cxnId="{7B74A65C-B60F-4439-AF51-5B14EFA8A2CA}">
      <dgm:prSet/>
      <dgm:spPr/>
      <dgm:t>
        <a:bodyPr/>
        <a:lstStyle/>
        <a:p>
          <a:endParaRPr lang="en-US"/>
        </a:p>
      </dgm:t>
    </dgm:pt>
    <dgm:pt modelId="{A56A2CAF-464D-4212-8B8D-73C462DF16E8}">
      <dgm:prSet phldrT="[Text]"/>
      <dgm:spPr>
        <a:ln>
          <a:solidFill>
            <a:schemeClr val="bg2">
              <a:lumMod val="25000"/>
            </a:schemeClr>
          </a:solidFill>
        </a:ln>
      </dgm:spPr>
      <dgm:t>
        <a:bodyPr/>
        <a:lstStyle/>
        <a:p>
          <a:r>
            <a:rPr lang="en-US" dirty="0" smtClean="0"/>
            <a:t>Intuitive attunement to others’ feelings; empathy</a:t>
          </a:r>
          <a:endParaRPr lang="en-US" dirty="0"/>
        </a:p>
      </dgm:t>
    </dgm:pt>
    <dgm:pt modelId="{F7E435DD-A4AA-486B-BF8F-9DEAC4D0DFB5}" type="parTrans" cxnId="{448A4EAA-B4DB-45CF-B66D-CA1861927877}">
      <dgm:prSet/>
      <dgm:spPr/>
      <dgm:t>
        <a:bodyPr/>
        <a:lstStyle/>
        <a:p>
          <a:endParaRPr lang="en-US"/>
        </a:p>
      </dgm:t>
    </dgm:pt>
    <dgm:pt modelId="{5C6CEFC8-D01F-4223-B8AE-566E496F38C5}" type="sibTrans" cxnId="{448A4EAA-B4DB-45CF-B66D-CA1861927877}">
      <dgm:prSet/>
      <dgm:spPr/>
      <dgm:t>
        <a:bodyPr/>
        <a:lstStyle/>
        <a:p>
          <a:endParaRPr lang="en-US"/>
        </a:p>
      </dgm:t>
    </dgm:pt>
    <dgm:pt modelId="{DB76EA46-1004-45A7-BBDD-D5B68FB1D1EA}">
      <dgm:prSet phldrT="[Text]"/>
      <dgm:spPr>
        <a:ln>
          <a:solidFill>
            <a:schemeClr val="bg2">
              <a:lumMod val="25000"/>
            </a:schemeClr>
          </a:solidFill>
        </a:ln>
      </dgm:spPr>
      <dgm:t>
        <a:bodyPr/>
        <a:lstStyle/>
        <a:p>
          <a:r>
            <a:rPr lang="en-US" dirty="0" smtClean="0"/>
            <a:t>Understanding of pragmatics, nuance, works for feeling, facial expression</a:t>
          </a:r>
          <a:endParaRPr lang="en-US" dirty="0"/>
        </a:p>
      </dgm:t>
    </dgm:pt>
    <dgm:pt modelId="{325DD01F-E894-43D9-9624-254997999FEA}" type="parTrans" cxnId="{A4EE29B5-D738-4DCB-BB56-7E6E4A4356F1}">
      <dgm:prSet/>
      <dgm:spPr/>
      <dgm:t>
        <a:bodyPr/>
        <a:lstStyle/>
        <a:p>
          <a:endParaRPr lang="en-US"/>
        </a:p>
      </dgm:t>
    </dgm:pt>
    <dgm:pt modelId="{0DF6AFFE-A548-4552-9B85-C4E8BD5D32EC}" type="sibTrans" cxnId="{A4EE29B5-D738-4DCB-BB56-7E6E4A4356F1}">
      <dgm:prSet/>
      <dgm:spPr/>
      <dgm:t>
        <a:bodyPr/>
        <a:lstStyle/>
        <a:p>
          <a:endParaRPr lang="en-US"/>
        </a:p>
      </dgm:t>
    </dgm:pt>
    <dgm:pt modelId="{A9AFDF37-3E00-42F6-9FD2-3FEBF8C07E3F}">
      <dgm:prSet phldrT="[Text]"/>
      <dgm:spPr>
        <a:ln>
          <a:solidFill>
            <a:schemeClr val="bg2">
              <a:lumMod val="25000"/>
            </a:schemeClr>
          </a:solidFill>
        </a:ln>
      </dgm:spPr>
      <dgm:t>
        <a:bodyPr/>
        <a:lstStyle/>
        <a:p>
          <a:r>
            <a:rPr lang="en-US" dirty="0" smtClean="0"/>
            <a:t>Good self esteem; coherent life story; healthy identity</a:t>
          </a:r>
          <a:endParaRPr lang="en-US" dirty="0"/>
        </a:p>
      </dgm:t>
    </dgm:pt>
    <dgm:pt modelId="{71A00B70-8179-4A9B-8272-42DD889F0CC0}" type="parTrans" cxnId="{334E6CBF-33D7-4A66-8069-F3FEA55A3F70}">
      <dgm:prSet/>
      <dgm:spPr/>
      <dgm:t>
        <a:bodyPr/>
        <a:lstStyle/>
        <a:p>
          <a:endParaRPr lang="en-US"/>
        </a:p>
      </dgm:t>
    </dgm:pt>
    <dgm:pt modelId="{97A19B81-A3DA-45C6-A044-FA66059DB112}" type="sibTrans" cxnId="{334E6CBF-33D7-4A66-8069-F3FEA55A3F70}">
      <dgm:prSet/>
      <dgm:spPr/>
      <dgm:t>
        <a:bodyPr/>
        <a:lstStyle/>
        <a:p>
          <a:endParaRPr lang="en-US"/>
        </a:p>
      </dgm:t>
    </dgm:pt>
    <dgm:pt modelId="{38501788-BB06-4854-BB9C-DE2365ABDCD6}">
      <dgm:prSet phldrT="[Text]"/>
      <dgm:spPr>
        <a:ln>
          <a:solidFill>
            <a:schemeClr val="bg2">
              <a:lumMod val="25000"/>
            </a:schemeClr>
          </a:solidFill>
        </a:ln>
      </dgm:spPr>
      <dgm:t>
        <a:bodyPr/>
        <a:lstStyle/>
        <a:p>
          <a:r>
            <a:rPr lang="en-US" dirty="0" smtClean="0"/>
            <a:t>Awareness of personal strengths and limitations; valued roles and responsibilities; ability to exercise choice</a:t>
          </a:r>
          <a:endParaRPr lang="en-US" dirty="0"/>
        </a:p>
      </dgm:t>
    </dgm:pt>
    <dgm:pt modelId="{49FBCE4B-CEBC-4683-9C88-01237A8877DA}" type="parTrans" cxnId="{E3CE7D09-A6ED-4FCC-82D6-6B6A4F22F8C2}">
      <dgm:prSet/>
      <dgm:spPr/>
      <dgm:t>
        <a:bodyPr/>
        <a:lstStyle/>
        <a:p>
          <a:endParaRPr lang="en-US"/>
        </a:p>
      </dgm:t>
    </dgm:pt>
    <dgm:pt modelId="{C7E7F82C-2F7C-465F-9CAB-4DA094B5C271}" type="sibTrans" cxnId="{E3CE7D09-A6ED-4FCC-82D6-6B6A4F22F8C2}">
      <dgm:prSet/>
      <dgm:spPr/>
      <dgm:t>
        <a:bodyPr/>
        <a:lstStyle/>
        <a:p>
          <a:endParaRPr lang="en-US"/>
        </a:p>
      </dgm:t>
    </dgm:pt>
    <dgm:pt modelId="{84238A7D-DCAF-43A4-A1FA-3D844279046A}">
      <dgm:prSet phldrT="[Text]"/>
      <dgm:spPr>
        <a:ln>
          <a:solidFill>
            <a:schemeClr val="bg2">
              <a:lumMod val="25000"/>
            </a:schemeClr>
          </a:solidFill>
        </a:ln>
      </dgm:spPr>
      <dgm:t>
        <a:bodyPr/>
        <a:lstStyle/>
        <a:p>
          <a:r>
            <a:rPr lang="en-US" dirty="0" smtClean="0"/>
            <a:t>Safe personal boundaries</a:t>
          </a:r>
          <a:endParaRPr lang="en-US" dirty="0"/>
        </a:p>
      </dgm:t>
    </dgm:pt>
    <dgm:pt modelId="{D1523DB8-6A25-4DBD-B612-2C08F68266EE}" type="parTrans" cxnId="{2EED459C-33DB-4288-B2FB-80D9E7724B58}">
      <dgm:prSet/>
      <dgm:spPr/>
      <dgm:t>
        <a:bodyPr/>
        <a:lstStyle/>
        <a:p>
          <a:endParaRPr lang="en-US"/>
        </a:p>
      </dgm:t>
    </dgm:pt>
    <dgm:pt modelId="{F3465C77-1749-4303-85A2-B27012971A2C}" type="sibTrans" cxnId="{2EED459C-33DB-4288-B2FB-80D9E7724B58}">
      <dgm:prSet/>
      <dgm:spPr/>
      <dgm:t>
        <a:bodyPr/>
        <a:lstStyle/>
        <a:p>
          <a:endParaRPr lang="en-US"/>
        </a:p>
      </dgm:t>
    </dgm:pt>
    <dgm:pt modelId="{F3F36C98-E6B9-4377-BB10-DDD6CC8F4F69}">
      <dgm:prSet phldrT="[Text]" custT="1"/>
      <dgm:spPr>
        <a:solidFill>
          <a:schemeClr val="bg2">
            <a:lumMod val="25000"/>
          </a:schemeClr>
        </a:solidFill>
      </dgm:spPr>
      <dgm:t>
        <a:bodyPr/>
        <a:lstStyle/>
        <a:p>
          <a:r>
            <a:rPr lang="en-US" sz="1600" b="1" dirty="0" smtClean="0"/>
            <a:t>Understanding of the World</a:t>
          </a:r>
        </a:p>
      </dgm:t>
    </dgm:pt>
    <dgm:pt modelId="{93737E3C-3ED0-44F4-9058-B8F675D33823}" type="parTrans" cxnId="{26E3DDAA-962B-4EC1-936C-BC5D6A5A998D}">
      <dgm:prSet/>
      <dgm:spPr/>
      <dgm:t>
        <a:bodyPr/>
        <a:lstStyle/>
        <a:p>
          <a:endParaRPr lang="en-US"/>
        </a:p>
      </dgm:t>
    </dgm:pt>
    <dgm:pt modelId="{0580E0BD-AA4B-454A-9188-B8697BC9673E}" type="sibTrans" cxnId="{26E3DDAA-962B-4EC1-936C-BC5D6A5A998D}">
      <dgm:prSet/>
      <dgm:spPr/>
      <dgm:t>
        <a:bodyPr/>
        <a:lstStyle/>
        <a:p>
          <a:endParaRPr lang="en-US"/>
        </a:p>
      </dgm:t>
    </dgm:pt>
    <dgm:pt modelId="{D53EBDF4-3516-4601-BADB-305AB55E005B}">
      <dgm:prSet/>
      <dgm:spPr>
        <a:ln>
          <a:solidFill>
            <a:schemeClr val="bg2">
              <a:lumMod val="25000"/>
            </a:schemeClr>
          </a:solidFill>
        </a:ln>
      </dgm:spPr>
      <dgm:t>
        <a:bodyPr/>
        <a:lstStyle/>
        <a:p>
          <a:r>
            <a:rPr lang="en-US" dirty="0" smtClean="0"/>
            <a:t>Awareness of danger; ability to judge and manage risk</a:t>
          </a:r>
          <a:endParaRPr lang="en-US" dirty="0"/>
        </a:p>
      </dgm:t>
    </dgm:pt>
    <dgm:pt modelId="{1AC7943D-B611-4813-B0EA-B08A021D0F1C}" type="parTrans" cxnId="{1DDB9055-FDAE-49FC-AC59-2AC6D6824A56}">
      <dgm:prSet/>
      <dgm:spPr/>
      <dgm:t>
        <a:bodyPr/>
        <a:lstStyle/>
        <a:p>
          <a:endParaRPr lang="en-US"/>
        </a:p>
      </dgm:t>
    </dgm:pt>
    <dgm:pt modelId="{D3A36C5D-ABE7-4685-9598-ABE1FBBDA0B7}" type="sibTrans" cxnId="{1DDB9055-FDAE-49FC-AC59-2AC6D6824A56}">
      <dgm:prSet/>
      <dgm:spPr/>
      <dgm:t>
        <a:bodyPr/>
        <a:lstStyle/>
        <a:p>
          <a:endParaRPr lang="en-US"/>
        </a:p>
      </dgm:t>
    </dgm:pt>
    <dgm:pt modelId="{2A205811-FE19-4B41-AF41-7F1854BDA109}">
      <dgm:prSet/>
      <dgm:spPr>
        <a:ln>
          <a:solidFill>
            <a:schemeClr val="bg2">
              <a:lumMod val="25000"/>
            </a:schemeClr>
          </a:solidFill>
        </a:ln>
      </dgm:spPr>
      <dgm:t>
        <a:bodyPr/>
        <a:lstStyle/>
        <a:p>
          <a:r>
            <a:rPr lang="en-US" dirty="0" smtClean="0"/>
            <a:t>Education; practical independence skills</a:t>
          </a:r>
          <a:endParaRPr lang="en-US" dirty="0"/>
        </a:p>
      </dgm:t>
    </dgm:pt>
    <dgm:pt modelId="{C5FF7FCD-71AD-4C51-A856-D18474A08B42}" type="parTrans" cxnId="{1AE5AD65-F8C6-428B-96DF-95591BF5DA1D}">
      <dgm:prSet/>
      <dgm:spPr/>
      <dgm:t>
        <a:bodyPr/>
        <a:lstStyle/>
        <a:p>
          <a:endParaRPr lang="en-US"/>
        </a:p>
      </dgm:t>
    </dgm:pt>
    <dgm:pt modelId="{09656CE2-BFE4-4EA4-AC04-BF5C33822561}" type="sibTrans" cxnId="{1AE5AD65-F8C6-428B-96DF-95591BF5DA1D}">
      <dgm:prSet/>
      <dgm:spPr/>
      <dgm:t>
        <a:bodyPr/>
        <a:lstStyle/>
        <a:p>
          <a:endParaRPr lang="en-US"/>
        </a:p>
      </dgm:t>
    </dgm:pt>
    <dgm:pt modelId="{8D704149-7870-40A5-B02E-FA57FC2F1DCA}">
      <dgm:prSet/>
      <dgm:spPr>
        <a:ln>
          <a:solidFill>
            <a:schemeClr val="bg2">
              <a:lumMod val="25000"/>
            </a:schemeClr>
          </a:solidFill>
        </a:ln>
      </dgm:spPr>
      <dgm:t>
        <a:bodyPr/>
        <a:lstStyle/>
        <a:p>
          <a:r>
            <a:rPr lang="en-US" dirty="0" smtClean="0"/>
            <a:t>Parenting skills</a:t>
          </a:r>
          <a:endParaRPr lang="en-US" dirty="0"/>
        </a:p>
      </dgm:t>
    </dgm:pt>
    <dgm:pt modelId="{7236FCE5-4B63-4C0D-B9F5-ECE578A5561B}" type="parTrans" cxnId="{5C49CF06-948E-454F-A8B5-D0DDBCBD237B}">
      <dgm:prSet/>
      <dgm:spPr/>
      <dgm:t>
        <a:bodyPr/>
        <a:lstStyle/>
        <a:p>
          <a:endParaRPr lang="en-US"/>
        </a:p>
      </dgm:t>
    </dgm:pt>
    <dgm:pt modelId="{D006C5FA-CA95-421E-9E32-C3963453BDDF}" type="sibTrans" cxnId="{5C49CF06-948E-454F-A8B5-D0DDBCBD237B}">
      <dgm:prSet/>
      <dgm:spPr/>
      <dgm:t>
        <a:bodyPr/>
        <a:lstStyle/>
        <a:p>
          <a:endParaRPr lang="en-US"/>
        </a:p>
      </dgm:t>
    </dgm:pt>
    <dgm:pt modelId="{23F361BE-22CB-472A-B372-C9240DB3A7DC}">
      <dgm:prSet custT="1"/>
      <dgm:spPr>
        <a:solidFill>
          <a:schemeClr val="bg2">
            <a:lumMod val="25000"/>
          </a:schemeClr>
        </a:solidFill>
      </dgm:spPr>
      <dgm:t>
        <a:bodyPr/>
        <a:lstStyle/>
        <a:p>
          <a:r>
            <a:rPr lang="en-US" sz="1600" b="1" dirty="0" smtClean="0"/>
            <a:t>Adaptability and Resilience</a:t>
          </a:r>
          <a:endParaRPr lang="en-US" sz="1600" b="1" dirty="0"/>
        </a:p>
      </dgm:t>
    </dgm:pt>
    <dgm:pt modelId="{CA8EF44C-AC12-44B7-B669-0C52582B0270}" type="parTrans" cxnId="{3217394E-656B-463D-A442-2DC9E38FE6D6}">
      <dgm:prSet/>
      <dgm:spPr/>
      <dgm:t>
        <a:bodyPr/>
        <a:lstStyle/>
        <a:p>
          <a:endParaRPr lang="en-US"/>
        </a:p>
      </dgm:t>
    </dgm:pt>
    <dgm:pt modelId="{4E7D131C-8314-426D-8073-831BB376287D}" type="sibTrans" cxnId="{3217394E-656B-463D-A442-2DC9E38FE6D6}">
      <dgm:prSet/>
      <dgm:spPr/>
      <dgm:t>
        <a:bodyPr/>
        <a:lstStyle/>
        <a:p>
          <a:endParaRPr lang="en-US"/>
        </a:p>
      </dgm:t>
    </dgm:pt>
    <dgm:pt modelId="{1F5BE054-4495-43B5-BC06-BDF1194133F5}">
      <dgm:prSet/>
      <dgm:spPr>
        <a:ln>
          <a:solidFill>
            <a:schemeClr val="bg2">
              <a:lumMod val="25000"/>
            </a:schemeClr>
          </a:solidFill>
        </a:ln>
      </dgm:spPr>
      <dgm:t>
        <a:bodyPr/>
        <a:lstStyle/>
        <a:p>
          <a:r>
            <a:rPr lang="en-US" dirty="0" smtClean="0"/>
            <a:t>Safe coping and stress-regulation strategies</a:t>
          </a:r>
          <a:endParaRPr lang="en-US" dirty="0"/>
        </a:p>
      </dgm:t>
    </dgm:pt>
    <dgm:pt modelId="{7B5322B0-CB61-415F-8B32-1AAE0F94D883}" type="parTrans" cxnId="{7030FF41-D0C6-4925-BCB8-5C03F9CB0E9C}">
      <dgm:prSet/>
      <dgm:spPr/>
      <dgm:t>
        <a:bodyPr/>
        <a:lstStyle/>
        <a:p>
          <a:endParaRPr lang="en-US"/>
        </a:p>
      </dgm:t>
    </dgm:pt>
    <dgm:pt modelId="{7CA92CD3-73BE-4D43-8EA7-555EFBDF5F38}" type="sibTrans" cxnId="{7030FF41-D0C6-4925-BCB8-5C03F9CB0E9C}">
      <dgm:prSet/>
      <dgm:spPr/>
      <dgm:t>
        <a:bodyPr/>
        <a:lstStyle/>
        <a:p>
          <a:endParaRPr lang="en-US"/>
        </a:p>
      </dgm:t>
    </dgm:pt>
    <dgm:pt modelId="{2E2539D4-9DC1-45E9-8D7D-546ACD8D9EC3}">
      <dgm:prSet/>
      <dgm:spPr>
        <a:ln>
          <a:solidFill>
            <a:schemeClr val="bg2">
              <a:lumMod val="25000"/>
            </a:schemeClr>
          </a:solidFill>
        </a:ln>
      </dgm:spPr>
      <dgm:t>
        <a:bodyPr/>
        <a:lstStyle/>
        <a:p>
          <a:r>
            <a:rPr lang="en-US" dirty="0" smtClean="0"/>
            <a:t>Tolerance of change; ability to relinquish control</a:t>
          </a:r>
          <a:endParaRPr lang="en-US" dirty="0"/>
        </a:p>
      </dgm:t>
    </dgm:pt>
    <dgm:pt modelId="{B04C878E-8D9F-457B-A76F-EDAB29F75239}" type="parTrans" cxnId="{752926DC-DCE9-4B5E-BFF2-4284312F7DAA}">
      <dgm:prSet/>
      <dgm:spPr/>
      <dgm:t>
        <a:bodyPr/>
        <a:lstStyle/>
        <a:p>
          <a:endParaRPr lang="en-US"/>
        </a:p>
      </dgm:t>
    </dgm:pt>
    <dgm:pt modelId="{01878E3D-D381-43BC-8A83-C6967B7EA388}" type="sibTrans" cxnId="{752926DC-DCE9-4B5E-BFF2-4284312F7DAA}">
      <dgm:prSet/>
      <dgm:spPr/>
      <dgm:t>
        <a:bodyPr/>
        <a:lstStyle/>
        <a:p>
          <a:endParaRPr lang="en-US"/>
        </a:p>
      </dgm:t>
    </dgm:pt>
    <dgm:pt modelId="{CF11571C-E551-4DEF-824D-A4BE435F9EBC}">
      <dgm:prSet/>
      <dgm:spPr>
        <a:ln>
          <a:solidFill>
            <a:schemeClr val="bg2">
              <a:lumMod val="25000"/>
            </a:schemeClr>
          </a:solidFill>
        </a:ln>
      </dgm:spPr>
      <dgm:t>
        <a:bodyPr/>
        <a:lstStyle/>
        <a:p>
          <a:r>
            <a:rPr lang="en-US" dirty="0" smtClean="0"/>
            <a:t>Effective executive function: planning, concentration, learning from experience</a:t>
          </a:r>
          <a:endParaRPr lang="en-US" dirty="0"/>
        </a:p>
      </dgm:t>
    </dgm:pt>
    <dgm:pt modelId="{F5CC119B-9848-4EBC-8565-43998426127B}" type="parTrans" cxnId="{5A91A851-BFA4-4347-962F-A1F071356CBA}">
      <dgm:prSet/>
      <dgm:spPr/>
      <dgm:t>
        <a:bodyPr/>
        <a:lstStyle/>
        <a:p>
          <a:endParaRPr lang="en-US"/>
        </a:p>
      </dgm:t>
    </dgm:pt>
    <dgm:pt modelId="{B99B4D93-D31E-4B7B-9375-76911F472929}" type="sibTrans" cxnId="{5A91A851-BFA4-4347-962F-A1F071356CBA}">
      <dgm:prSet/>
      <dgm:spPr/>
      <dgm:t>
        <a:bodyPr/>
        <a:lstStyle/>
        <a:p>
          <a:endParaRPr lang="en-US"/>
        </a:p>
      </dgm:t>
    </dgm:pt>
    <dgm:pt modelId="{F68A123F-A121-47CF-BE5C-76085792FA07}">
      <dgm:prSet/>
      <dgm:spPr>
        <a:ln>
          <a:solidFill>
            <a:schemeClr val="bg2">
              <a:lumMod val="25000"/>
            </a:schemeClr>
          </a:solidFill>
        </a:ln>
      </dgm:spPr>
      <dgm:t>
        <a:bodyPr/>
        <a:lstStyle/>
        <a:p>
          <a:r>
            <a:rPr lang="en-US" dirty="0" smtClean="0"/>
            <a:t>Ability to regulate emotion, anxiety, temper, mood</a:t>
          </a:r>
          <a:endParaRPr lang="en-US" dirty="0"/>
        </a:p>
      </dgm:t>
    </dgm:pt>
    <dgm:pt modelId="{BAB96D47-F7E9-4FCA-A6F6-D84AFA1F6214}" type="parTrans" cxnId="{77123F3D-D9C3-4188-AD12-23F58110C9BD}">
      <dgm:prSet/>
      <dgm:spPr/>
      <dgm:t>
        <a:bodyPr/>
        <a:lstStyle/>
        <a:p>
          <a:endParaRPr lang="en-US"/>
        </a:p>
      </dgm:t>
    </dgm:pt>
    <dgm:pt modelId="{A20AEA18-5970-462B-991F-95DD4EF3D481}" type="sibTrans" cxnId="{77123F3D-D9C3-4188-AD12-23F58110C9BD}">
      <dgm:prSet/>
      <dgm:spPr/>
      <dgm:t>
        <a:bodyPr/>
        <a:lstStyle/>
        <a:p>
          <a:endParaRPr lang="en-US"/>
        </a:p>
      </dgm:t>
    </dgm:pt>
    <dgm:pt modelId="{BF332A71-F4D7-420F-9C85-40CE89BC588B}">
      <dgm:prSet/>
      <dgm:spPr>
        <a:ln>
          <a:solidFill>
            <a:schemeClr val="bg2">
              <a:lumMod val="25000"/>
            </a:schemeClr>
          </a:solidFill>
        </a:ln>
      </dgm:spPr>
      <dgm:t>
        <a:bodyPr/>
        <a:lstStyle/>
        <a:p>
          <a:r>
            <a:rPr lang="en-US" dirty="0" smtClean="0"/>
            <a:t>Ability to “reframe,” accept and learn from difficult experiences</a:t>
          </a:r>
          <a:endParaRPr lang="en-US" dirty="0"/>
        </a:p>
      </dgm:t>
    </dgm:pt>
    <dgm:pt modelId="{4891104F-E894-4720-A18B-AB4D02488875}" type="parTrans" cxnId="{A37CC704-CE00-4747-887F-533BE39783EF}">
      <dgm:prSet/>
      <dgm:spPr/>
      <dgm:t>
        <a:bodyPr/>
        <a:lstStyle/>
        <a:p>
          <a:endParaRPr lang="en-US"/>
        </a:p>
      </dgm:t>
    </dgm:pt>
    <dgm:pt modelId="{089CDB58-7DD2-4588-8E11-CC950A7FC60A}" type="sibTrans" cxnId="{A37CC704-CE00-4747-887F-533BE39783EF}">
      <dgm:prSet/>
      <dgm:spPr/>
      <dgm:t>
        <a:bodyPr/>
        <a:lstStyle/>
        <a:p>
          <a:endParaRPr lang="en-US"/>
        </a:p>
      </dgm:t>
    </dgm:pt>
    <dgm:pt modelId="{A5B8D2FF-01C1-433B-8903-6A801150C554}">
      <dgm:prSet/>
      <dgm:spPr>
        <a:ln>
          <a:solidFill>
            <a:schemeClr val="bg2">
              <a:lumMod val="25000"/>
            </a:schemeClr>
          </a:solidFill>
        </a:ln>
      </dgm:spPr>
      <dgm:t>
        <a:bodyPr/>
        <a:lstStyle/>
        <a:p>
          <a:r>
            <a:rPr lang="en-US" dirty="0" smtClean="0"/>
            <a:t>Ability to use services effectively</a:t>
          </a:r>
          <a:endParaRPr lang="en-US" dirty="0"/>
        </a:p>
      </dgm:t>
    </dgm:pt>
    <dgm:pt modelId="{5825E2DE-4272-4359-A0C3-99A1E406B85D}" type="parTrans" cxnId="{CAF60359-767E-4B42-8B33-32808C2E5834}">
      <dgm:prSet/>
      <dgm:spPr/>
      <dgm:t>
        <a:bodyPr/>
        <a:lstStyle/>
        <a:p>
          <a:endParaRPr lang="en-US"/>
        </a:p>
      </dgm:t>
    </dgm:pt>
    <dgm:pt modelId="{DD26375E-4AE5-4D40-8006-AD5F5C91124D}" type="sibTrans" cxnId="{CAF60359-767E-4B42-8B33-32808C2E5834}">
      <dgm:prSet/>
      <dgm:spPr/>
      <dgm:t>
        <a:bodyPr/>
        <a:lstStyle/>
        <a:p>
          <a:endParaRPr lang="en-US"/>
        </a:p>
      </dgm:t>
    </dgm:pt>
    <dgm:pt modelId="{FF1A2756-EB69-42A3-8053-C40F9ACD2F18}" type="pres">
      <dgm:prSet presAssocID="{1E8914F8-773B-4A87-BCE2-E9EB2AE775D0}" presName="linear" presStyleCnt="0">
        <dgm:presLayoutVars>
          <dgm:dir/>
          <dgm:animLvl val="lvl"/>
          <dgm:resizeHandles val="exact"/>
        </dgm:presLayoutVars>
      </dgm:prSet>
      <dgm:spPr/>
      <dgm:t>
        <a:bodyPr/>
        <a:lstStyle/>
        <a:p>
          <a:endParaRPr lang="en-US"/>
        </a:p>
      </dgm:t>
    </dgm:pt>
    <dgm:pt modelId="{BA1DC9C1-D729-4CBC-90D2-C4D774AB3B6F}" type="pres">
      <dgm:prSet presAssocID="{6DF996D0-1256-4F59-BC6F-01100F2AD61F}" presName="parentLin" presStyleCnt="0"/>
      <dgm:spPr/>
    </dgm:pt>
    <dgm:pt modelId="{C8802F62-18AE-4AF8-968A-2B05C5BDB648}" type="pres">
      <dgm:prSet presAssocID="{6DF996D0-1256-4F59-BC6F-01100F2AD61F}" presName="parentLeftMargin" presStyleLbl="node1" presStyleIdx="0" presStyleCnt="5"/>
      <dgm:spPr/>
      <dgm:t>
        <a:bodyPr/>
        <a:lstStyle/>
        <a:p>
          <a:endParaRPr lang="en-US"/>
        </a:p>
      </dgm:t>
    </dgm:pt>
    <dgm:pt modelId="{CB81B763-91A8-4B24-92E1-729B3C590C13}" type="pres">
      <dgm:prSet presAssocID="{6DF996D0-1256-4F59-BC6F-01100F2AD61F}" presName="parentText" presStyleLbl="node1" presStyleIdx="0" presStyleCnt="5">
        <dgm:presLayoutVars>
          <dgm:chMax val="0"/>
          <dgm:bulletEnabled val="1"/>
        </dgm:presLayoutVars>
      </dgm:prSet>
      <dgm:spPr/>
      <dgm:t>
        <a:bodyPr/>
        <a:lstStyle/>
        <a:p>
          <a:endParaRPr lang="en-US"/>
        </a:p>
      </dgm:t>
    </dgm:pt>
    <dgm:pt modelId="{C868D326-7DB7-4EFD-9B93-DE10F37CF02D}" type="pres">
      <dgm:prSet presAssocID="{6DF996D0-1256-4F59-BC6F-01100F2AD61F}" presName="negativeSpace" presStyleCnt="0"/>
      <dgm:spPr/>
    </dgm:pt>
    <dgm:pt modelId="{355BD6A5-4488-4B31-BC1A-963F0952E7F5}" type="pres">
      <dgm:prSet presAssocID="{6DF996D0-1256-4F59-BC6F-01100F2AD61F}" presName="childText" presStyleLbl="conFgAcc1" presStyleIdx="0" presStyleCnt="5">
        <dgm:presLayoutVars>
          <dgm:bulletEnabled val="1"/>
        </dgm:presLayoutVars>
      </dgm:prSet>
      <dgm:spPr/>
      <dgm:t>
        <a:bodyPr/>
        <a:lstStyle/>
        <a:p>
          <a:endParaRPr lang="en-US"/>
        </a:p>
      </dgm:t>
    </dgm:pt>
    <dgm:pt modelId="{EEEF9CAF-703C-4016-BCC0-13D240E77877}" type="pres">
      <dgm:prSet presAssocID="{DA2F3785-5333-43C8-9FF4-92C337EBCF98}" presName="spaceBetweenRectangles" presStyleCnt="0"/>
      <dgm:spPr/>
    </dgm:pt>
    <dgm:pt modelId="{54602287-A549-461B-8CC7-1FB2373BBF5C}" type="pres">
      <dgm:prSet presAssocID="{1C6C9F58-21D6-4B9D-96CE-989DD069BEE0}" presName="parentLin" presStyleCnt="0"/>
      <dgm:spPr/>
    </dgm:pt>
    <dgm:pt modelId="{AEDA4F02-E5C5-4E26-BEFE-9C4E5567C938}" type="pres">
      <dgm:prSet presAssocID="{1C6C9F58-21D6-4B9D-96CE-989DD069BEE0}" presName="parentLeftMargin" presStyleLbl="node1" presStyleIdx="0" presStyleCnt="5"/>
      <dgm:spPr/>
      <dgm:t>
        <a:bodyPr/>
        <a:lstStyle/>
        <a:p>
          <a:endParaRPr lang="en-US"/>
        </a:p>
      </dgm:t>
    </dgm:pt>
    <dgm:pt modelId="{C010FB6F-3139-41F4-ADCB-7F07E4107BC5}" type="pres">
      <dgm:prSet presAssocID="{1C6C9F58-21D6-4B9D-96CE-989DD069BEE0}" presName="parentText" presStyleLbl="node1" presStyleIdx="1" presStyleCnt="5">
        <dgm:presLayoutVars>
          <dgm:chMax val="0"/>
          <dgm:bulletEnabled val="1"/>
        </dgm:presLayoutVars>
      </dgm:prSet>
      <dgm:spPr/>
      <dgm:t>
        <a:bodyPr/>
        <a:lstStyle/>
        <a:p>
          <a:endParaRPr lang="en-US"/>
        </a:p>
      </dgm:t>
    </dgm:pt>
    <dgm:pt modelId="{E6614AA2-D5AC-4ED1-970F-428DAB2FA3FC}" type="pres">
      <dgm:prSet presAssocID="{1C6C9F58-21D6-4B9D-96CE-989DD069BEE0}" presName="negativeSpace" presStyleCnt="0"/>
      <dgm:spPr/>
    </dgm:pt>
    <dgm:pt modelId="{31B5E326-B1B6-46D3-BBF5-19210B42D09C}" type="pres">
      <dgm:prSet presAssocID="{1C6C9F58-21D6-4B9D-96CE-989DD069BEE0}" presName="childText" presStyleLbl="conFgAcc1" presStyleIdx="1" presStyleCnt="5">
        <dgm:presLayoutVars>
          <dgm:bulletEnabled val="1"/>
        </dgm:presLayoutVars>
      </dgm:prSet>
      <dgm:spPr/>
      <dgm:t>
        <a:bodyPr/>
        <a:lstStyle/>
        <a:p>
          <a:endParaRPr lang="en-US"/>
        </a:p>
      </dgm:t>
    </dgm:pt>
    <dgm:pt modelId="{F56901F5-E5A7-4EE2-A582-DF0E6C37159D}" type="pres">
      <dgm:prSet presAssocID="{8E531129-C0EA-431E-8BAB-89C1D88C3F27}" presName="spaceBetweenRectangles" presStyleCnt="0"/>
      <dgm:spPr/>
    </dgm:pt>
    <dgm:pt modelId="{2E3940E8-B0A9-4D60-B746-63308A5E8B2F}" type="pres">
      <dgm:prSet presAssocID="{44BA3E41-6EE0-49CB-8FA8-F52F516A7261}" presName="parentLin" presStyleCnt="0"/>
      <dgm:spPr/>
    </dgm:pt>
    <dgm:pt modelId="{B98BEF92-FB4F-41D6-8681-89F3D8B6B200}" type="pres">
      <dgm:prSet presAssocID="{44BA3E41-6EE0-49CB-8FA8-F52F516A7261}" presName="parentLeftMargin" presStyleLbl="node1" presStyleIdx="1" presStyleCnt="5"/>
      <dgm:spPr/>
      <dgm:t>
        <a:bodyPr/>
        <a:lstStyle/>
        <a:p>
          <a:endParaRPr lang="en-US"/>
        </a:p>
      </dgm:t>
    </dgm:pt>
    <dgm:pt modelId="{BFE67B63-C3DF-45EE-B07A-4E67D9AB36FC}" type="pres">
      <dgm:prSet presAssocID="{44BA3E41-6EE0-49CB-8FA8-F52F516A7261}" presName="parentText" presStyleLbl="node1" presStyleIdx="2" presStyleCnt="5">
        <dgm:presLayoutVars>
          <dgm:chMax val="0"/>
          <dgm:bulletEnabled val="1"/>
        </dgm:presLayoutVars>
      </dgm:prSet>
      <dgm:spPr/>
      <dgm:t>
        <a:bodyPr/>
        <a:lstStyle/>
        <a:p>
          <a:endParaRPr lang="en-US"/>
        </a:p>
      </dgm:t>
    </dgm:pt>
    <dgm:pt modelId="{05D2F566-BA81-4DA4-972E-497374769417}" type="pres">
      <dgm:prSet presAssocID="{44BA3E41-6EE0-49CB-8FA8-F52F516A7261}" presName="negativeSpace" presStyleCnt="0"/>
      <dgm:spPr/>
    </dgm:pt>
    <dgm:pt modelId="{DEB2148D-40D4-4C00-9E9F-124FB7E45A3A}" type="pres">
      <dgm:prSet presAssocID="{44BA3E41-6EE0-49CB-8FA8-F52F516A7261}" presName="childText" presStyleLbl="conFgAcc1" presStyleIdx="2" presStyleCnt="5">
        <dgm:presLayoutVars>
          <dgm:bulletEnabled val="1"/>
        </dgm:presLayoutVars>
      </dgm:prSet>
      <dgm:spPr/>
      <dgm:t>
        <a:bodyPr/>
        <a:lstStyle/>
        <a:p>
          <a:endParaRPr lang="en-US"/>
        </a:p>
      </dgm:t>
    </dgm:pt>
    <dgm:pt modelId="{7634A0A8-A4E6-4F43-B4D5-85619EBB7120}" type="pres">
      <dgm:prSet presAssocID="{D0D13C3B-44A5-4D0D-9E82-BC50BB44D722}" presName="spaceBetweenRectangles" presStyleCnt="0"/>
      <dgm:spPr/>
    </dgm:pt>
    <dgm:pt modelId="{E2F0E188-4BE4-40E7-8275-35B7F1B56248}" type="pres">
      <dgm:prSet presAssocID="{F3F36C98-E6B9-4377-BB10-DDD6CC8F4F69}" presName="parentLin" presStyleCnt="0"/>
      <dgm:spPr/>
    </dgm:pt>
    <dgm:pt modelId="{2310E549-6687-44CE-8E23-5D8B2AD3B05C}" type="pres">
      <dgm:prSet presAssocID="{F3F36C98-E6B9-4377-BB10-DDD6CC8F4F69}" presName="parentLeftMargin" presStyleLbl="node1" presStyleIdx="2" presStyleCnt="5"/>
      <dgm:spPr/>
      <dgm:t>
        <a:bodyPr/>
        <a:lstStyle/>
        <a:p>
          <a:endParaRPr lang="en-US"/>
        </a:p>
      </dgm:t>
    </dgm:pt>
    <dgm:pt modelId="{86FB40FD-CE9E-45B8-9A43-A498400101E0}" type="pres">
      <dgm:prSet presAssocID="{F3F36C98-E6B9-4377-BB10-DDD6CC8F4F69}" presName="parentText" presStyleLbl="node1" presStyleIdx="3" presStyleCnt="5">
        <dgm:presLayoutVars>
          <dgm:chMax val="0"/>
          <dgm:bulletEnabled val="1"/>
        </dgm:presLayoutVars>
      </dgm:prSet>
      <dgm:spPr/>
      <dgm:t>
        <a:bodyPr/>
        <a:lstStyle/>
        <a:p>
          <a:endParaRPr lang="en-US"/>
        </a:p>
      </dgm:t>
    </dgm:pt>
    <dgm:pt modelId="{8C9B768D-2866-4F92-AECC-5590C38773F4}" type="pres">
      <dgm:prSet presAssocID="{F3F36C98-E6B9-4377-BB10-DDD6CC8F4F69}" presName="negativeSpace" presStyleCnt="0"/>
      <dgm:spPr/>
    </dgm:pt>
    <dgm:pt modelId="{894B6CAB-AAEA-4C5C-AE44-BC10E20DF5D9}" type="pres">
      <dgm:prSet presAssocID="{F3F36C98-E6B9-4377-BB10-DDD6CC8F4F69}" presName="childText" presStyleLbl="conFgAcc1" presStyleIdx="3" presStyleCnt="5">
        <dgm:presLayoutVars>
          <dgm:bulletEnabled val="1"/>
        </dgm:presLayoutVars>
      </dgm:prSet>
      <dgm:spPr/>
      <dgm:t>
        <a:bodyPr/>
        <a:lstStyle/>
        <a:p>
          <a:endParaRPr lang="en-US"/>
        </a:p>
      </dgm:t>
    </dgm:pt>
    <dgm:pt modelId="{BD749709-91D7-4F58-94EC-7118CF269D9E}" type="pres">
      <dgm:prSet presAssocID="{0580E0BD-AA4B-454A-9188-B8697BC9673E}" presName="spaceBetweenRectangles" presStyleCnt="0"/>
      <dgm:spPr/>
    </dgm:pt>
    <dgm:pt modelId="{0C5D1C92-2F7C-4BB4-8F39-D08661A2B4D4}" type="pres">
      <dgm:prSet presAssocID="{23F361BE-22CB-472A-B372-C9240DB3A7DC}" presName="parentLin" presStyleCnt="0"/>
      <dgm:spPr/>
    </dgm:pt>
    <dgm:pt modelId="{99432370-DD89-4AA7-AAA1-BA9921D6670D}" type="pres">
      <dgm:prSet presAssocID="{23F361BE-22CB-472A-B372-C9240DB3A7DC}" presName="parentLeftMargin" presStyleLbl="node1" presStyleIdx="3" presStyleCnt="5"/>
      <dgm:spPr/>
      <dgm:t>
        <a:bodyPr/>
        <a:lstStyle/>
        <a:p>
          <a:endParaRPr lang="en-US"/>
        </a:p>
      </dgm:t>
    </dgm:pt>
    <dgm:pt modelId="{8CE61954-06EC-4141-8E21-02D4B3B8D961}" type="pres">
      <dgm:prSet presAssocID="{23F361BE-22CB-472A-B372-C9240DB3A7DC}" presName="parentText" presStyleLbl="node1" presStyleIdx="4" presStyleCnt="5">
        <dgm:presLayoutVars>
          <dgm:chMax val="0"/>
          <dgm:bulletEnabled val="1"/>
        </dgm:presLayoutVars>
      </dgm:prSet>
      <dgm:spPr/>
      <dgm:t>
        <a:bodyPr/>
        <a:lstStyle/>
        <a:p>
          <a:endParaRPr lang="en-US"/>
        </a:p>
      </dgm:t>
    </dgm:pt>
    <dgm:pt modelId="{F8479B2A-D950-4DCB-902F-F153233F14F6}" type="pres">
      <dgm:prSet presAssocID="{23F361BE-22CB-472A-B372-C9240DB3A7DC}" presName="negativeSpace" presStyleCnt="0"/>
      <dgm:spPr/>
    </dgm:pt>
    <dgm:pt modelId="{EFFEED71-2A20-4D71-BC52-EA818F4BC9B0}" type="pres">
      <dgm:prSet presAssocID="{23F361BE-22CB-472A-B372-C9240DB3A7DC}" presName="childText" presStyleLbl="conFgAcc1" presStyleIdx="4" presStyleCnt="5">
        <dgm:presLayoutVars>
          <dgm:bulletEnabled val="1"/>
        </dgm:presLayoutVars>
      </dgm:prSet>
      <dgm:spPr/>
      <dgm:t>
        <a:bodyPr/>
        <a:lstStyle/>
        <a:p>
          <a:endParaRPr lang="en-US"/>
        </a:p>
      </dgm:t>
    </dgm:pt>
  </dgm:ptLst>
  <dgm:cxnLst>
    <dgm:cxn modelId="{9ACDDD8B-10F7-4511-833C-6906670C0781}" type="presOf" srcId="{1C6C9F58-21D6-4B9D-96CE-989DD069BEE0}" destId="{AEDA4F02-E5C5-4E26-BEFE-9C4E5567C938}" srcOrd="0" destOrd="0" presId="urn:microsoft.com/office/officeart/2005/8/layout/list1"/>
    <dgm:cxn modelId="{752926DC-DCE9-4B5E-BFF2-4284312F7DAA}" srcId="{23F361BE-22CB-472A-B372-C9240DB3A7DC}" destId="{2E2539D4-9DC1-45E9-8D7D-546ACD8D9EC3}" srcOrd="1" destOrd="0" parTransId="{B04C878E-8D9F-457B-A76F-EDAB29F75239}" sibTransId="{01878E3D-D381-43BC-8A83-C6967B7EA388}"/>
    <dgm:cxn modelId="{582B7F09-B40B-4ADB-9487-F56F936D252D}" type="presOf" srcId="{1C6C9F58-21D6-4B9D-96CE-989DD069BEE0}" destId="{C010FB6F-3139-41F4-ADCB-7F07E4107BC5}" srcOrd="1" destOrd="0" presId="urn:microsoft.com/office/officeart/2005/8/layout/list1"/>
    <dgm:cxn modelId="{334E6CBF-33D7-4A66-8069-F3FEA55A3F70}" srcId="{44BA3E41-6EE0-49CB-8FA8-F52F516A7261}" destId="{A9AFDF37-3E00-42F6-9FD2-3FEBF8C07E3F}" srcOrd="0" destOrd="0" parTransId="{71A00B70-8179-4A9B-8272-42DD889F0CC0}" sibTransId="{97A19B81-A3DA-45C6-A044-FA66059DB112}"/>
    <dgm:cxn modelId="{2D5F47A3-F673-4B9B-A425-1718BFC69F9F}" type="presOf" srcId="{2E2539D4-9DC1-45E9-8D7D-546ACD8D9EC3}" destId="{EFFEED71-2A20-4D71-BC52-EA818F4BC9B0}" srcOrd="0" destOrd="1" presId="urn:microsoft.com/office/officeart/2005/8/layout/list1"/>
    <dgm:cxn modelId="{FBC1ED03-6828-423A-89C1-B5CE2E96FED6}" type="presOf" srcId="{FA02D06B-4404-49A8-A1A8-FBCEF40C35F4}" destId="{355BD6A5-4488-4B31-BC1A-963F0952E7F5}" srcOrd="0" destOrd="0" presId="urn:microsoft.com/office/officeart/2005/8/layout/list1"/>
    <dgm:cxn modelId="{7030FF41-D0C6-4925-BCB8-5C03F9CB0E9C}" srcId="{23F361BE-22CB-472A-B372-C9240DB3A7DC}" destId="{1F5BE054-4495-43B5-BC06-BDF1194133F5}" srcOrd="0" destOrd="0" parTransId="{7B5322B0-CB61-415F-8B32-1AAE0F94D883}" sibTransId="{7CA92CD3-73BE-4D43-8EA7-555EFBDF5F38}"/>
    <dgm:cxn modelId="{8A29A043-2651-49EB-8663-7DAAC1FB8D11}" type="presOf" srcId="{1F5BE054-4495-43B5-BC06-BDF1194133F5}" destId="{EFFEED71-2A20-4D71-BC52-EA818F4BC9B0}" srcOrd="0" destOrd="0" presId="urn:microsoft.com/office/officeart/2005/8/layout/list1"/>
    <dgm:cxn modelId="{8220CFC9-475D-4BE0-B69D-E1F2F27B7513}" type="presOf" srcId="{44BA3E41-6EE0-49CB-8FA8-F52F516A7261}" destId="{BFE67B63-C3DF-45EE-B07A-4E67D9AB36FC}" srcOrd="1" destOrd="0" presId="urn:microsoft.com/office/officeart/2005/8/layout/list1"/>
    <dgm:cxn modelId="{BB22C597-D6D7-44EE-A357-2CAFBD2326B8}" type="presOf" srcId="{D53EBDF4-3516-4601-BADB-305AB55E005B}" destId="{894B6CAB-AAEA-4C5C-AE44-BC10E20DF5D9}" srcOrd="0" destOrd="0" presId="urn:microsoft.com/office/officeart/2005/8/layout/list1"/>
    <dgm:cxn modelId="{5A91A851-BFA4-4347-962F-A1F071356CBA}" srcId="{23F361BE-22CB-472A-B372-C9240DB3A7DC}" destId="{CF11571C-E551-4DEF-824D-A4BE435F9EBC}" srcOrd="2" destOrd="0" parTransId="{F5CC119B-9848-4EBC-8565-43998426127B}" sibTransId="{B99B4D93-D31E-4B7B-9375-76911F472929}"/>
    <dgm:cxn modelId="{03302E40-94D1-45E4-9980-687BED567781}" type="presOf" srcId="{CF11571C-E551-4DEF-824D-A4BE435F9EBC}" destId="{EFFEED71-2A20-4D71-BC52-EA818F4BC9B0}" srcOrd="0" destOrd="2" presId="urn:microsoft.com/office/officeart/2005/8/layout/list1"/>
    <dgm:cxn modelId="{51F0A824-D6E3-4452-AA22-7144826FE8AD}" type="presOf" srcId="{6DF996D0-1256-4F59-BC6F-01100F2AD61F}" destId="{CB81B763-91A8-4B24-92E1-729B3C590C13}" srcOrd="1" destOrd="0" presId="urn:microsoft.com/office/officeart/2005/8/layout/list1"/>
    <dgm:cxn modelId="{448A4EAA-B4DB-45CF-B66D-CA1861927877}" srcId="{1C6C9F58-21D6-4B9D-96CE-989DD069BEE0}" destId="{A56A2CAF-464D-4212-8B8D-73C462DF16E8}" srcOrd="0" destOrd="0" parTransId="{F7E435DD-A4AA-486B-BF8F-9DEAC4D0DFB5}" sibTransId="{5C6CEFC8-D01F-4223-B8AE-566E496F38C5}"/>
    <dgm:cxn modelId="{F099B93E-BFE2-48AD-9CA9-F8206E5F7ABE}" srcId="{1E8914F8-773B-4A87-BCE2-E9EB2AE775D0}" destId="{6DF996D0-1256-4F59-BC6F-01100F2AD61F}" srcOrd="0" destOrd="0" parTransId="{FD4849D4-59E9-4860-B574-20964822515A}" sibTransId="{DA2F3785-5333-43C8-9FF4-92C337EBCF98}"/>
    <dgm:cxn modelId="{A961C950-5FAC-4A25-83EA-7FA261BBD5FB}" type="presOf" srcId="{23F361BE-22CB-472A-B372-C9240DB3A7DC}" destId="{99432370-DD89-4AA7-AAA1-BA9921D6670D}" srcOrd="0" destOrd="0" presId="urn:microsoft.com/office/officeart/2005/8/layout/list1"/>
    <dgm:cxn modelId="{26E3DDAA-962B-4EC1-936C-BC5D6A5A998D}" srcId="{1E8914F8-773B-4A87-BCE2-E9EB2AE775D0}" destId="{F3F36C98-E6B9-4377-BB10-DDD6CC8F4F69}" srcOrd="3" destOrd="0" parTransId="{93737E3C-3ED0-44F4-9058-B8F675D33823}" sibTransId="{0580E0BD-AA4B-454A-9188-B8697BC9673E}"/>
    <dgm:cxn modelId="{46D24743-D928-4ADB-9EBC-2F24A484B349}" type="presOf" srcId="{8D704149-7870-40A5-B02E-FA57FC2F1DCA}" destId="{894B6CAB-AAEA-4C5C-AE44-BC10E20DF5D9}" srcOrd="0" destOrd="2" presId="urn:microsoft.com/office/officeart/2005/8/layout/list1"/>
    <dgm:cxn modelId="{BB52F1D7-47FF-43FD-B230-8208BEFF4344}" type="presOf" srcId="{A5B8D2FF-01C1-433B-8903-6A801150C554}" destId="{EFFEED71-2A20-4D71-BC52-EA818F4BC9B0}" srcOrd="0" destOrd="5" presId="urn:microsoft.com/office/officeart/2005/8/layout/list1"/>
    <dgm:cxn modelId="{5CEA24B9-1217-402E-9825-9057A690EF84}" srcId="{6DF996D0-1256-4F59-BC6F-01100F2AD61F}" destId="{FA02D06B-4404-49A8-A1A8-FBCEF40C35F4}" srcOrd="0" destOrd="0" parTransId="{E1D8CC82-CFB5-45C7-BE44-99481B024F4D}" sibTransId="{AD4E2EF1-56A4-4842-BFF1-12DC6BA4DDA7}"/>
    <dgm:cxn modelId="{073D2310-C4B5-40C2-A835-8B143A00DCDE}" type="presOf" srcId="{F68A123F-A121-47CF-BE5C-76085792FA07}" destId="{EFFEED71-2A20-4D71-BC52-EA818F4BC9B0}" srcOrd="0" destOrd="3" presId="urn:microsoft.com/office/officeart/2005/8/layout/list1"/>
    <dgm:cxn modelId="{A37CC704-CE00-4747-887F-533BE39783EF}" srcId="{23F361BE-22CB-472A-B372-C9240DB3A7DC}" destId="{BF332A71-F4D7-420F-9C85-40CE89BC588B}" srcOrd="4" destOrd="0" parTransId="{4891104F-E894-4720-A18B-AB4D02488875}" sibTransId="{089CDB58-7DD2-4588-8E11-CC950A7FC60A}"/>
    <dgm:cxn modelId="{88505B62-5734-4922-9B78-EBABDE3D7F56}" type="presOf" srcId="{38501788-BB06-4854-BB9C-DE2365ABDCD6}" destId="{DEB2148D-40D4-4C00-9E9F-124FB7E45A3A}" srcOrd="0" destOrd="1" presId="urn:microsoft.com/office/officeart/2005/8/layout/list1"/>
    <dgm:cxn modelId="{0DD6D750-A886-4FFE-86B5-016EB828E35D}" type="presOf" srcId="{DB76EA46-1004-45A7-BBDD-D5B68FB1D1EA}" destId="{31B5E326-B1B6-46D3-BBF5-19210B42D09C}" srcOrd="0" destOrd="1" presId="urn:microsoft.com/office/officeart/2005/8/layout/list1"/>
    <dgm:cxn modelId="{5B988E9C-DE8A-4E27-86E5-5011D4619366}" type="presOf" srcId="{A9AFDF37-3E00-42F6-9FD2-3FEBF8C07E3F}" destId="{DEB2148D-40D4-4C00-9E9F-124FB7E45A3A}" srcOrd="0" destOrd="0" presId="urn:microsoft.com/office/officeart/2005/8/layout/list1"/>
    <dgm:cxn modelId="{37EDFEDE-BA05-4BA6-B479-2E2A528ABFE6}" type="presOf" srcId="{F3F36C98-E6B9-4377-BB10-DDD6CC8F4F69}" destId="{86FB40FD-CE9E-45B8-9A43-A498400101E0}" srcOrd="1" destOrd="0" presId="urn:microsoft.com/office/officeart/2005/8/layout/list1"/>
    <dgm:cxn modelId="{AEF557C2-F45A-4F38-BCD1-38AD06332B62}" type="presOf" srcId="{1E8914F8-773B-4A87-BCE2-E9EB2AE775D0}" destId="{FF1A2756-EB69-42A3-8053-C40F9ACD2F18}" srcOrd="0" destOrd="0" presId="urn:microsoft.com/office/officeart/2005/8/layout/list1"/>
    <dgm:cxn modelId="{E3CE7D09-A6ED-4FCC-82D6-6B6A4F22F8C2}" srcId="{44BA3E41-6EE0-49CB-8FA8-F52F516A7261}" destId="{38501788-BB06-4854-BB9C-DE2365ABDCD6}" srcOrd="1" destOrd="0" parTransId="{49FBCE4B-CEBC-4683-9C88-01237A8877DA}" sibTransId="{C7E7F82C-2F7C-465F-9CAB-4DA094B5C271}"/>
    <dgm:cxn modelId="{24F6302D-6F19-4E7C-A411-A574EED6D39C}" srcId="{1E8914F8-773B-4A87-BCE2-E9EB2AE775D0}" destId="{44BA3E41-6EE0-49CB-8FA8-F52F516A7261}" srcOrd="2" destOrd="0" parTransId="{9AD5BE46-8A05-49F8-9F6E-05A86B0AB2F5}" sibTransId="{D0D13C3B-44A5-4D0D-9E82-BC50BB44D722}"/>
    <dgm:cxn modelId="{5C49CF06-948E-454F-A8B5-D0DDBCBD237B}" srcId="{F3F36C98-E6B9-4377-BB10-DDD6CC8F4F69}" destId="{8D704149-7870-40A5-B02E-FA57FC2F1DCA}" srcOrd="2" destOrd="0" parTransId="{7236FCE5-4B63-4C0D-B9F5-ECE578A5561B}" sibTransId="{D006C5FA-CA95-421E-9E32-C3963453BDDF}"/>
    <dgm:cxn modelId="{CAF60359-767E-4B42-8B33-32808C2E5834}" srcId="{23F361BE-22CB-472A-B372-C9240DB3A7DC}" destId="{A5B8D2FF-01C1-433B-8903-6A801150C554}" srcOrd="5" destOrd="0" parTransId="{5825E2DE-4272-4359-A0C3-99A1E406B85D}" sibTransId="{DD26375E-4AE5-4D40-8006-AD5F5C91124D}"/>
    <dgm:cxn modelId="{DAE61854-8EB2-476F-84DE-AE39F16C49F7}" type="presOf" srcId="{F3F36C98-E6B9-4377-BB10-DDD6CC8F4F69}" destId="{2310E549-6687-44CE-8E23-5D8B2AD3B05C}" srcOrd="0" destOrd="0" presId="urn:microsoft.com/office/officeart/2005/8/layout/list1"/>
    <dgm:cxn modelId="{2EED459C-33DB-4288-B2FB-80D9E7724B58}" srcId="{44BA3E41-6EE0-49CB-8FA8-F52F516A7261}" destId="{84238A7D-DCAF-43A4-A1FA-3D844279046A}" srcOrd="2" destOrd="0" parTransId="{D1523DB8-6A25-4DBD-B612-2C08F68266EE}" sibTransId="{F3465C77-1749-4303-85A2-B27012971A2C}"/>
    <dgm:cxn modelId="{46DA1474-0056-48CC-BB83-96607BF349AD}" type="presOf" srcId="{44BA3E41-6EE0-49CB-8FA8-F52F516A7261}" destId="{B98BEF92-FB4F-41D6-8681-89F3D8B6B200}" srcOrd="0" destOrd="0" presId="urn:microsoft.com/office/officeart/2005/8/layout/list1"/>
    <dgm:cxn modelId="{1DDB9055-FDAE-49FC-AC59-2AC6D6824A56}" srcId="{F3F36C98-E6B9-4377-BB10-DDD6CC8F4F69}" destId="{D53EBDF4-3516-4601-BADB-305AB55E005B}" srcOrd="0" destOrd="0" parTransId="{1AC7943D-B611-4813-B0EA-B08A021D0F1C}" sibTransId="{D3A36C5D-ABE7-4685-9598-ABE1FBBDA0B7}"/>
    <dgm:cxn modelId="{956B11BD-A4E5-4B66-8DE0-152DCCB06946}" type="presOf" srcId="{23F361BE-22CB-472A-B372-C9240DB3A7DC}" destId="{8CE61954-06EC-4141-8E21-02D4B3B8D961}" srcOrd="1" destOrd="0" presId="urn:microsoft.com/office/officeart/2005/8/layout/list1"/>
    <dgm:cxn modelId="{43D75A2B-E3A3-4D35-A08D-DA6842F37240}" type="presOf" srcId="{BF332A71-F4D7-420F-9C85-40CE89BC588B}" destId="{EFFEED71-2A20-4D71-BC52-EA818F4BC9B0}" srcOrd="0" destOrd="4" presId="urn:microsoft.com/office/officeart/2005/8/layout/list1"/>
    <dgm:cxn modelId="{4D12F07F-7764-4D63-9193-93F04946330A}" srcId="{1E8914F8-773B-4A87-BCE2-E9EB2AE775D0}" destId="{1C6C9F58-21D6-4B9D-96CE-989DD069BEE0}" srcOrd="1" destOrd="0" parTransId="{914EEE98-F8E4-4F8A-A6E5-B2D5180CE2C2}" sibTransId="{8E531129-C0EA-431E-8BAB-89C1D88C3F27}"/>
    <dgm:cxn modelId="{1AE5AD65-F8C6-428B-96DF-95591BF5DA1D}" srcId="{F3F36C98-E6B9-4377-BB10-DDD6CC8F4F69}" destId="{2A205811-FE19-4B41-AF41-7F1854BDA109}" srcOrd="1" destOrd="0" parTransId="{C5FF7FCD-71AD-4C51-A856-D18474A08B42}" sibTransId="{09656CE2-BFE4-4EA4-AC04-BF5C33822561}"/>
    <dgm:cxn modelId="{54DFD44B-EBB9-4BF3-B388-04D1F772E80C}" type="presOf" srcId="{D6C654E7-CA9E-4D25-8F63-B70EE768D69F}" destId="{355BD6A5-4488-4B31-BC1A-963F0952E7F5}" srcOrd="0" destOrd="2" presId="urn:microsoft.com/office/officeart/2005/8/layout/list1"/>
    <dgm:cxn modelId="{3217394E-656B-463D-A442-2DC9E38FE6D6}" srcId="{1E8914F8-773B-4A87-BCE2-E9EB2AE775D0}" destId="{23F361BE-22CB-472A-B372-C9240DB3A7DC}" srcOrd="4" destOrd="0" parTransId="{CA8EF44C-AC12-44B7-B669-0C52582B0270}" sibTransId="{4E7D131C-8314-426D-8073-831BB376287D}"/>
    <dgm:cxn modelId="{A90CDAD0-55A6-4A6B-9130-BBF58B82FFD8}" type="presOf" srcId="{A56A2CAF-464D-4212-8B8D-73C462DF16E8}" destId="{31B5E326-B1B6-46D3-BBF5-19210B42D09C}" srcOrd="0" destOrd="0" presId="urn:microsoft.com/office/officeart/2005/8/layout/list1"/>
    <dgm:cxn modelId="{DB926516-A4A3-4178-84B1-9CE19336310E}" srcId="{6DF996D0-1256-4F59-BC6F-01100F2AD61F}" destId="{61FE7F0B-412A-4F6E-B17B-8F4BD2CE9AC4}" srcOrd="1" destOrd="0" parTransId="{63C7D805-84D3-4F4A-A283-28940C5EF124}" sibTransId="{2BEFDCE1-4095-425D-8EFC-2AA28119097E}"/>
    <dgm:cxn modelId="{A4EE29B5-D738-4DCB-BB56-7E6E4A4356F1}" srcId="{1C6C9F58-21D6-4B9D-96CE-989DD069BEE0}" destId="{DB76EA46-1004-45A7-BBDD-D5B68FB1D1EA}" srcOrd="1" destOrd="0" parTransId="{325DD01F-E894-43D9-9624-254997999FEA}" sibTransId="{0DF6AFFE-A548-4552-9B85-C4E8BD5D32EC}"/>
    <dgm:cxn modelId="{CC449AA8-A37F-4EB4-971C-B9F53278B7C5}" type="presOf" srcId="{2A205811-FE19-4B41-AF41-7F1854BDA109}" destId="{894B6CAB-AAEA-4C5C-AE44-BC10E20DF5D9}" srcOrd="0" destOrd="1" presId="urn:microsoft.com/office/officeart/2005/8/layout/list1"/>
    <dgm:cxn modelId="{7B74A65C-B60F-4439-AF51-5B14EFA8A2CA}" srcId="{6DF996D0-1256-4F59-BC6F-01100F2AD61F}" destId="{D6C654E7-CA9E-4D25-8F63-B70EE768D69F}" srcOrd="2" destOrd="0" parTransId="{C57FA797-063A-47A7-9616-046FE5DDE35F}" sibTransId="{A421EEE5-734B-4380-9CFA-2A1DBB7B4E2B}"/>
    <dgm:cxn modelId="{6A0688E0-58E3-42CF-B7ED-FEAB804165AA}" type="presOf" srcId="{6DF996D0-1256-4F59-BC6F-01100F2AD61F}" destId="{C8802F62-18AE-4AF8-968A-2B05C5BDB648}" srcOrd="0" destOrd="0" presId="urn:microsoft.com/office/officeart/2005/8/layout/list1"/>
    <dgm:cxn modelId="{77123F3D-D9C3-4188-AD12-23F58110C9BD}" srcId="{23F361BE-22CB-472A-B372-C9240DB3A7DC}" destId="{F68A123F-A121-47CF-BE5C-76085792FA07}" srcOrd="3" destOrd="0" parTransId="{BAB96D47-F7E9-4FCA-A6F6-D84AFA1F6214}" sibTransId="{A20AEA18-5970-462B-991F-95DD4EF3D481}"/>
    <dgm:cxn modelId="{5862A4C1-962E-4F65-A212-3E6987E06F02}" type="presOf" srcId="{61FE7F0B-412A-4F6E-B17B-8F4BD2CE9AC4}" destId="{355BD6A5-4488-4B31-BC1A-963F0952E7F5}" srcOrd="0" destOrd="1" presId="urn:microsoft.com/office/officeart/2005/8/layout/list1"/>
    <dgm:cxn modelId="{293A92AF-BE57-41AD-85EB-4BD2A2A971F5}" type="presOf" srcId="{84238A7D-DCAF-43A4-A1FA-3D844279046A}" destId="{DEB2148D-40D4-4C00-9E9F-124FB7E45A3A}" srcOrd="0" destOrd="2" presId="urn:microsoft.com/office/officeart/2005/8/layout/list1"/>
    <dgm:cxn modelId="{79933537-4294-4D27-994E-E239458AB5DD}" type="presParOf" srcId="{FF1A2756-EB69-42A3-8053-C40F9ACD2F18}" destId="{BA1DC9C1-D729-4CBC-90D2-C4D774AB3B6F}" srcOrd="0" destOrd="0" presId="urn:microsoft.com/office/officeart/2005/8/layout/list1"/>
    <dgm:cxn modelId="{01EC202D-E633-4C10-937B-FDB67627490A}" type="presParOf" srcId="{BA1DC9C1-D729-4CBC-90D2-C4D774AB3B6F}" destId="{C8802F62-18AE-4AF8-968A-2B05C5BDB648}" srcOrd="0" destOrd="0" presId="urn:microsoft.com/office/officeart/2005/8/layout/list1"/>
    <dgm:cxn modelId="{75A77775-B5D5-459F-9DDD-374616E63CC0}" type="presParOf" srcId="{BA1DC9C1-D729-4CBC-90D2-C4D774AB3B6F}" destId="{CB81B763-91A8-4B24-92E1-729B3C590C13}" srcOrd="1" destOrd="0" presId="urn:microsoft.com/office/officeart/2005/8/layout/list1"/>
    <dgm:cxn modelId="{99DB8ACC-EF48-48F2-86A0-FE78558B6C40}" type="presParOf" srcId="{FF1A2756-EB69-42A3-8053-C40F9ACD2F18}" destId="{C868D326-7DB7-4EFD-9B93-DE10F37CF02D}" srcOrd="1" destOrd="0" presId="urn:microsoft.com/office/officeart/2005/8/layout/list1"/>
    <dgm:cxn modelId="{C63E8CE4-11BF-4E8C-A24F-E32D8B11EC9E}" type="presParOf" srcId="{FF1A2756-EB69-42A3-8053-C40F9ACD2F18}" destId="{355BD6A5-4488-4B31-BC1A-963F0952E7F5}" srcOrd="2" destOrd="0" presId="urn:microsoft.com/office/officeart/2005/8/layout/list1"/>
    <dgm:cxn modelId="{86A6CF0E-2ED3-4D98-97E0-21FE18ADCA23}" type="presParOf" srcId="{FF1A2756-EB69-42A3-8053-C40F9ACD2F18}" destId="{EEEF9CAF-703C-4016-BCC0-13D240E77877}" srcOrd="3" destOrd="0" presId="urn:microsoft.com/office/officeart/2005/8/layout/list1"/>
    <dgm:cxn modelId="{0F98B52A-3304-40FC-B18D-15854D7F1A16}" type="presParOf" srcId="{FF1A2756-EB69-42A3-8053-C40F9ACD2F18}" destId="{54602287-A549-461B-8CC7-1FB2373BBF5C}" srcOrd="4" destOrd="0" presId="urn:microsoft.com/office/officeart/2005/8/layout/list1"/>
    <dgm:cxn modelId="{6EF06851-46E5-49F9-807F-DB462F695E3F}" type="presParOf" srcId="{54602287-A549-461B-8CC7-1FB2373BBF5C}" destId="{AEDA4F02-E5C5-4E26-BEFE-9C4E5567C938}" srcOrd="0" destOrd="0" presId="urn:microsoft.com/office/officeart/2005/8/layout/list1"/>
    <dgm:cxn modelId="{7A3B054D-06B0-4878-B7CD-7C973332B9AE}" type="presParOf" srcId="{54602287-A549-461B-8CC7-1FB2373BBF5C}" destId="{C010FB6F-3139-41F4-ADCB-7F07E4107BC5}" srcOrd="1" destOrd="0" presId="urn:microsoft.com/office/officeart/2005/8/layout/list1"/>
    <dgm:cxn modelId="{8BCDE3EF-8670-4849-AA49-1D884941C508}" type="presParOf" srcId="{FF1A2756-EB69-42A3-8053-C40F9ACD2F18}" destId="{E6614AA2-D5AC-4ED1-970F-428DAB2FA3FC}" srcOrd="5" destOrd="0" presId="urn:microsoft.com/office/officeart/2005/8/layout/list1"/>
    <dgm:cxn modelId="{E0CB4308-E084-48F9-BDB9-A0D16438050E}" type="presParOf" srcId="{FF1A2756-EB69-42A3-8053-C40F9ACD2F18}" destId="{31B5E326-B1B6-46D3-BBF5-19210B42D09C}" srcOrd="6" destOrd="0" presId="urn:microsoft.com/office/officeart/2005/8/layout/list1"/>
    <dgm:cxn modelId="{B4AEDDE3-4ABA-4EC7-A43C-59ED4F809D44}" type="presParOf" srcId="{FF1A2756-EB69-42A3-8053-C40F9ACD2F18}" destId="{F56901F5-E5A7-4EE2-A582-DF0E6C37159D}" srcOrd="7" destOrd="0" presId="urn:microsoft.com/office/officeart/2005/8/layout/list1"/>
    <dgm:cxn modelId="{0767579D-BDA2-4AC7-A4B7-5CD82319F1C0}" type="presParOf" srcId="{FF1A2756-EB69-42A3-8053-C40F9ACD2F18}" destId="{2E3940E8-B0A9-4D60-B746-63308A5E8B2F}" srcOrd="8" destOrd="0" presId="urn:microsoft.com/office/officeart/2005/8/layout/list1"/>
    <dgm:cxn modelId="{D7BF6D83-4E25-4FEE-9EB8-BF261FF12C57}" type="presParOf" srcId="{2E3940E8-B0A9-4D60-B746-63308A5E8B2F}" destId="{B98BEF92-FB4F-41D6-8681-89F3D8B6B200}" srcOrd="0" destOrd="0" presId="urn:microsoft.com/office/officeart/2005/8/layout/list1"/>
    <dgm:cxn modelId="{9DE96B91-EF0D-4B26-9585-064CD5603948}" type="presParOf" srcId="{2E3940E8-B0A9-4D60-B746-63308A5E8B2F}" destId="{BFE67B63-C3DF-45EE-B07A-4E67D9AB36FC}" srcOrd="1" destOrd="0" presId="urn:microsoft.com/office/officeart/2005/8/layout/list1"/>
    <dgm:cxn modelId="{D65E797C-F55E-4B8F-B02D-39A06B8DD086}" type="presParOf" srcId="{FF1A2756-EB69-42A3-8053-C40F9ACD2F18}" destId="{05D2F566-BA81-4DA4-972E-497374769417}" srcOrd="9" destOrd="0" presId="urn:microsoft.com/office/officeart/2005/8/layout/list1"/>
    <dgm:cxn modelId="{42A500CC-4E7A-4776-85A0-6F1F3CF17FB4}" type="presParOf" srcId="{FF1A2756-EB69-42A3-8053-C40F9ACD2F18}" destId="{DEB2148D-40D4-4C00-9E9F-124FB7E45A3A}" srcOrd="10" destOrd="0" presId="urn:microsoft.com/office/officeart/2005/8/layout/list1"/>
    <dgm:cxn modelId="{C52FE2D2-911A-43CB-A6EC-2A280E016E80}" type="presParOf" srcId="{FF1A2756-EB69-42A3-8053-C40F9ACD2F18}" destId="{7634A0A8-A4E6-4F43-B4D5-85619EBB7120}" srcOrd="11" destOrd="0" presId="urn:microsoft.com/office/officeart/2005/8/layout/list1"/>
    <dgm:cxn modelId="{147F6E92-EF3A-4504-87D2-34124A059869}" type="presParOf" srcId="{FF1A2756-EB69-42A3-8053-C40F9ACD2F18}" destId="{E2F0E188-4BE4-40E7-8275-35B7F1B56248}" srcOrd="12" destOrd="0" presId="urn:microsoft.com/office/officeart/2005/8/layout/list1"/>
    <dgm:cxn modelId="{7149E4AC-E443-4126-AE78-B203FAE19CE5}" type="presParOf" srcId="{E2F0E188-4BE4-40E7-8275-35B7F1B56248}" destId="{2310E549-6687-44CE-8E23-5D8B2AD3B05C}" srcOrd="0" destOrd="0" presId="urn:microsoft.com/office/officeart/2005/8/layout/list1"/>
    <dgm:cxn modelId="{90D95A7B-4064-4B91-BCF9-7FB832F9FDB6}" type="presParOf" srcId="{E2F0E188-4BE4-40E7-8275-35B7F1B56248}" destId="{86FB40FD-CE9E-45B8-9A43-A498400101E0}" srcOrd="1" destOrd="0" presId="urn:microsoft.com/office/officeart/2005/8/layout/list1"/>
    <dgm:cxn modelId="{CC1B045C-8B7F-410D-AAE4-079267C00808}" type="presParOf" srcId="{FF1A2756-EB69-42A3-8053-C40F9ACD2F18}" destId="{8C9B768D-2866-4F92-AECC-5590C38773F4}" srcOrd="13" destOrd="0" presId="urn:microsoft.com/office/officeart/2005/8/layout/list1"/>
    <dgm:cxn modelId="{5F504CAD-EFA8-4FB3-B733-C1A8E7ADA193}" type="presParOf" srcId="{FF1A2756-EB69-42A3-8053-C40F9ACD2F18}" destId="{894B6CAB-AAEA-4C5C-AE44-BC10E20DF5D9}" srcOrd="14" destOrd="0" presId="urn:microsoft.com/office/officeart/2005/8/layout/list1"/>
    <dgm:cxn modelId="{78696B84-15A8-41BA-BFD7-3F86A040AEB8}" type="presParOf" srcId="{FF1A2756-EB69-42A3-8053-C40F9ACD2F18}" destId="{BD749709-91D7-4F58-94EC-7118CF269D9E}" srcOrd="15" destOrd="0" presId="urn:microsoft.com/office/officeart/2005/8/layout/list1"/>
    <dgm:cxn modelId="{E754651E-44BB-447B-B1F9-E369D6248CC9}" type="presParOf" srcId="{FF1A2756-EB69-42A3-8053-C40F9ACD2F18}" destId="{0C5D1C92-2F7C-4BB4-8F39-D08661A2B4D4}" srcOrd="16" destOrd="0" presId="urn:microsoft.com/office/officeart/2005/8/layout/list1"/>
    <dgm:cxn modelId="{F38FB4B4-0241-406C-97D0-385D660BC9D9}" type="presParOf" srcId="{0C5D1C92-2F7C-4BB4-8F39-D08661A2B4D4}" destId="{99432370-DD89-4AA7-AAA1-BA9921D6670D}" srcOrd="0" destOrd="0" presId="urn:microsoft.com/office/officeart/2005/8/layout/list1"/>
    <dgm:cxn modelId="{CA1AF26A-F2EF-4F39-B711-05B32E2D0FA7}" type="presParOf" srcId="{0C5D1C92-2F7C-4BB4-8F39-D08661A2B4D4}" destId="{8CE61954-06EC-4141-8E21-02D4B3B8D961}" srcOrd="1" destOrd="0" presId="urn:microsoft.com/office/officeart/2005/8/layout/list1"/>
    <dgm:cxn modelId="{BA50F6E7-48CB-42CC-89EF-C2E4D17D2F8B}" type="presParOf" srcId="{FF1A2756-EB69-42A3-8053-C40F9ACD2F18}" destId="{F8479B2A-D950-4DCB-902F-F153233F14F6}" srcOrd="17" destOrd="0" presId="urn:microsoft.com/office/officeart/2005/8/layout/list1"/>
    <dgm:cxn modelId="{CA83FFB0-05FD-4FE4-8D62-85362D25CD47}" type="presParOf" srcId="{FF1A2756-EB69-42A3-8053-C40F9ACD2F18}" destId="{EFFEED71-2A20-4D71-BC52-EA818F4BC9B0}"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7B3105-027E-43A0-94DD-0DFD188A37D1}">
      <dsp:nvSpPr>
        <dsp:cNvPr id="0" name=""/>
        <dsp:cNvSpPr/>
      </dsp:nvSpPr>
      <dsp:spPr>
        <a:xfrm>
          <a:off x="658594" y="2277"/>
          <a:ext cx="2372171" cy="1423302"/>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Abusive or Neglectful Parenting</a:t>
          </a:r>
          <a:endParaRPr lang="en-US" sz="1800" kern="1200" dirty="0"/>
        </a:p>
      </dsp:txBody>
      <dsp:txXfrm>
        <a:off x="700281" y="43964"/>
        <a:ext cx="2288797" cy="1339928"/>
      </dsp:txXfrm>
    </dsp:sp>
    <dsp:sp modelId="{D05094F6-5709-48E2-9CFC-714A21BF567D}">
      <dsp:nvSpPr>
        <dsp:cNvPr id="0" name=""/>
        <dsp:cNvSpPr/>
      </dsp:nvSpPr>
      <dsp:spPr>
        <a:xfrm>
          <a:off x="3239516" y="419779"/>
          <a:ext cx="502900" cy="588298"/>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239516" y="537439"/>
        <a:ext cx="352030" cy="352978"/>
      </dsp:txXfrm>
    </dsp:sp>
    <dsp:sp modelId="{9FA42782-BBA5-4F95-907F-39EE6DC507BF}">
      <dsp:nvSpPr>
        <dsp:cNvPr id="0" name=""/>
        <dsp:cNvSpPr/>
      </dsp:nvSpPr>
      <dsp:spPr>
        <a:xfrm>
          <a:off x="3979634" y="2277"/>
          <a:ext cx="2372171" cy="1423302"/>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Insecure Attachments, Emotional </a:t>
          </a:r>
          <a:r>
            <a:rPr lang="en-US" sz="1800" kern="1200" dirty="0" err="1" smtClean="0"/>
            <a:t>Dysregulation</a:t>
          </a:r>
          <a:r>
            <a:rPr lang="en-US" sz="1800" kern="1200" dirty="0" smtClean="0"/>
            <a:t>, Negative Internal Working Models</a:t>
          </a:r>
          <a:endParaRPr lang="en-US" sz="1800" kern="1200" dirty="0"/>
        </a:p>
      </dsp:txBody>
      <dsp:txXfrm>
        <a:off x="4021321" y="43964"/>
        <a:ext cx="2288797" cy="1339928"/>
      </dsp:txXfrm>
    </dsp:sp>
    <dsp:sp modelId="{93397556-D583-4412-AFCC-30FCEEAAC308}">
      <dsp:nvSpPr>
        <dsp:cNvPr id="0" name=""/>
        <dsp:cNvSpPr/>
      </dsp:nvSpPr>
      <dsp:spPr>
        <a:xfrm rot="5400000">
          <a:off x="4914269" y="1591631"/>
          <a:ext cx="502900" cy="588298"/>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5400000">
        <a:off x="4989230" y="1634330"/>
        <a:ext cx="352978" cy="352030"/>
      </dsp:txXfrm>
    </dsp:sp>
    <dsp:sp modelId="{7B70162D-0F99-48D1-920D-4E1EE6991148}">
      <dsp:nvSpPr>
        <dsp:cNvPr id="0" name=""/>
        <dsp:cNvSpPr/>
      </dsp:nvSpPr>
      <dsp:spPr>
        <a:xfrm>
          <a:off x="3979634" y="2374448"/>
          <a:ext cx="2372171" cy="1423302"/>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Maladaptive Coping Strategies</a:t>
          </a:r>
          <a:endParaRPr lang="en-US" sz="1800" kern="1200" dirty="0"/>
        </a:p>
      </dsp:txBody>
      <dsp:txXfrm>
        <a:off x="4021321" y="2416135"/>
        <a:ext cx="2288797" cy="1339928"/>
      </dsp:txXfrm>
    </dsp:sp>
    <dsp:sp modelId="{25A888A7-6A25-465B-8BE2-60F097A04728}">
      <dsp:nvSpPr>
        <dsp:cNvPr id="0" name=""/>
        <dsp:cNvSpPr/>
      </dsp:nvSpPr>
      <dsp:spPr>
        <a:xfrm rot="10800000">
          <a:off x="3267982" y="2791950"/>
          <a:ext cx="502900" cy="588298"/>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10800000">
        <a:off x="3418852" y="2909610"/>
        <a:ext cx="352030" cy="352978"/>
      </dsp:txXfrm>
    </dsp:sp>
    <dsp:sp modelId="{6A9FE045-751A-4ED3-A0C6-3D73FECC59A9}">
      <dsp:nvSpPr>
        <dsp:cNvPr id="0" name=""/>
        <dsp:cNvSpPr/>
      </dsp:nvSpPr>
      <dsp:spPr>
        <a:xfrm>
          <a:off x="658594" y="2374448"/>
          <a:ext cx="2372171" cy="1423302"/>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Poor Social Functioning, Disturbed Peer Relationships</a:t>
          </a:r>
          <a:endParaRPr lang="en-US" sz="1800" kern="1200" dirty="0"/>
        </a:p>
      </dsp:txBody>
      <dsp:txXfrm>
        <a:off x="700281" y="2416135"/>
        <a:ext cx="2288797" cy="1339928"/>
      </dsp:txXfrm>
    </dsp:sp>
    <dsp:sp modelId="{4686FE88-9DE8-4361-ABC6-98CA002D4DB6}">
      <dsp:nvSpPr>
        <dsp:cNvPr id="0" name=""/>
        <dsp:cNvSpPr/>
      </dsp:nvSpPr>
      <dsp:spPr>
        <a:xfrm rot="5400000">
          <a:off x="1593229" y="3963803"/>
          <a:ext cx="502900" cy="588298"/>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5400000">
        <a:off x="1668190" y="4006502"/>
        <a:ext cx="352978" cy="352030"/>
      </dsp:txXfrm>
    </dsp:sp>
    <dsp:sp modelId="{D7581976-857E-44B1-9F61-9E081ACC7A67}">
      <dsp:nvSpPr>
        <dsp:cNvPr id="0" name=""/>
        <dsp:cNvSpPr/>
      </dsp:nvSpPr>
      <dsp:spPr>
        <a:xfrm>
          <a:off x="658594" y="4746620"/>
          <a:ext cx="2372171" cy="1423302"/>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Psychological Distress</a:t>
          </a:r>
        </a:p>
      </dsp:txBody>
      <dsp:txXfrm>
        <a:off x="700281" y="4788307"/>
        <a:ext cx="2288797" cy="1339928"/>
      </dsp:txXfrm>
    </dsp:sp>
    <dsp:sp modelId="{4357B4D5-AD40-4667-AF9F-0F07D7F92F7A}">
      <dsp:nvSpPr>
        <dsp:cNvPr id="0" name=""/>
        <dsp:cNvSpPr/>
      </dsp:nvSpPr>
      <dsp:spPr>
        <a:xfrm>
          <a:off x="3239516" y="5164122"/>
          <a:ext cx="502900" cy="588298"/>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239516" y="5281782"/>
        <a:ext cx="352030" cy="352978"/>
      </dsp:txXfrm>
    </dsp:sp>
    <dsp:sp modelId="{23AA1833-D6EB-494E-A045-87C27A0BD652}">
      <dsp:nvSpPr>
        <dsp:cNvPr id="0" name=""/>
        <dsp:cNvSpPr/>
      </dsp:nvSpPr>
      <dsp:spPr>
        <a:xfrm>
          <a:off x="3979634" y="4746620"/>
          <a:ext cx="2372171" cy="1423302"/>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Adult Relationship Dysfunction</a:t>
          </a:r>
          <a:endParaRPr lang="en-US" sz="1800" kern="1200" dirty="0"/>
        </a:p>
      </dsp:txBody>
      <dsp:txXfrm>
        <a:off x="4021321" y="4788307"/>
        <a:ext cx="2288797" cy="13399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BD6A5-4488-4B31-BC1A-963F0952E7F5}">
      <dsp:nvSpPr>
        <dsp:cNvPr id="0" name=""/>
        <dsp:cNvSpPr/>
      </dsp:nvSpPr>
      <dsp:spPr>
        <a:xfrm>
          <a:off x="0" y="286154"/>
          <a:ext cx="7315199" cy="921375"/>
        </a:xfrm>
        <a:prstGeom prst="rect">
          <a:avLst/>
        </a:prstGeom>
        <a:solidFill>
          <a:schemeClr val="lt1">
            <a:alpha val="90000"/>
            <a:hueOff val="0"/>
            <a:satOff val="0"/>
            <a:lumOff val="0"/>
            <a:alphaOff val="0"/>
          </a:schemeClr>
        </a:solidFill>
        <a:ln w="25400" cap="flat" cmpd="sng" algn="ctr">
          <a:solidFill>
            <a:schemeClr val="bg2">
              <a:lumMod val="2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7741" tIns="270764" rIns="56774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Understanding of the value, safety, reliability, and predictability of protective relationships</a:t>
          </a:r>
          <a:endParaRPr lang="en-US" sz="1300" kern="1200" dirty="0"/>
        </a:p>
        <a:p>
          <a:pPr marL="114300" lvl="1" indent="-114300" algn="l" defTabSz="577850">
            <a:lnSpc>
              <a:spcPct val="90000"/>
            </a:lnSpc>
            <a:spcBef>
              <a:spcPct val="0"/>
            </a:spcBef>
            <a:spcAft>
              <a:spcPct val="15000"/>
            </a:spcAft>
            <a:buChar char="••"/>
          </a:pPr>
          <a:r>
            <a:rPr lang="en-US" sz="1300" kern="1200" dirty="0" smtClean="0"/>
            <a:t>Effective strategies for using relationships</a:t>
          </a:r>
          <a:endParaRPr lang="en-US" sz="1300" kern="1200" dirty="0"/>
        </a:p>
        <a:p>
          <a:pPr marL="114300" lvl="1" indent="-114300" algn="l" defTabSz="577850">
            <a:lnSpc>
              <a:spcPct val="90000"/>
            </a:lnSpc>
            <a:spcBef>
              <a:spcPct val="0"/>
            </a:spcBef>
            <a:spcAft>
              <a:spcPct val="15000"/>
            </a:spcAft>
            <a:buChar char="••"/>
          </a:pPr>
          <a:r>
            <a:rPr lang="en-US" sz="1300" kern="1200" dirty="0" smtClean="0"/>
            <a:t>Appropriate concepts of normal behavior, roles, and responsibilities</a:t>
          </a:r>
          <a:endParaRPr lang="en-US" sz="1300" kern="1200" dirty="0"/>
        </a:p>
      </dsp:txBody>
      <dsp:txXfrm>
        <a:off x="0" y="286154"/>
        <a:ext cx="7315199" cy="921375"/>
      </dsp:txXfrm>
    </dsp:sp>
    <dsp:sp modelId="{CB81B763-91A8-4B24-92E1-729B3C590C13}">
      <dsp:nvSpPr>
        <dsp:cNvPr id="0" name=""/>
        <dsp:cNvSpPr/>
      </dsp:nvSpPr>
      <dsp:spPr>
        <a:xfrm>
          <a:off x="365760" y="94274"/>
          <a:ext cx="5120640" cy="383760"/>
        </a:xfrm>
        <a:prstGeom prst="roundRect">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711200">
            <a:lnSpc>
              <a:spcPct val="90000"/>
            </a:lnSpc>
            <a:spcBef>
              <a:spcPct val="0"/>
            </a:spcBef>
            <a:spcAft>
              <a:spcPct val="35000"/>
            </a:spcAft>
          </a:pPr>
          <a:r>
            <a:rPr lang="en-US" sz="1600" b="1" kern="1200" dirty="0" smtClean="0"/>
            <a:t>Understanding of Relationships</a:t>
          </a:r>
          <a:endParaRPr lang="en-US" sz="1600" b="1" kern="1200" dirty="0"/>
        </a:p>
      </dsp:txBody>
      <dsp:txXfrm>
        <a:off x="384494" y="113008"/>
        <a:ext cx="5083172" cy="346292"/>
      </dsp:txXfrm>
    </dsp:sp>
    <dsp:sp modelId="{31B5E326-B1B6-46D3-BBF5-19210B42D09C}">
      <dsp:nvSpPr>
        <dsp:cNvPr id="0" name=""/>
        <dsp:cNvSpPr/>
      </dsp:nvSpPr>
      <dsp:spPr>
        <a:xfrm>
          <a:off x="0" y="1469610"/>
          <a:ext cx="7315199" cy="737100"/>
        </a:xfrm>
        <a:prstGeom prst="rect">
          <a:avLst/>
        </a:prstGeom>
        <a:solidFill>
          <a:schemeClr val="lt1">
            <a:alpha val="90000"/>
            <a:hueOff val="0"/>
            <a:satOff val="0"/>
            <a:lumOff val="0"/>
            <a:alphaOff val="0"/>
          </a:schemeClr>
        </a:solidFill>
        <a:ln w="25400" cap="flat" cmpd="sng" algn="ctr">
          <a:solidFill>
            <a:schemeClr val="bg2">
              <a:lumMod val="2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7741" tIns="270764" rIns="56774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Intuitive attunement to others’ feelings; empathy</a:t>
          </a:r>
          <a:endParaRPr lang="en-US" sz="1300" kern="1200" dirty="0"/>
        </a:p>
        <a:p>
          <a:pPr marL="114300" lvl="1" indent="-114300" algn="l" defTabSz="577850">
            <a:lnSpc>
              <a:spcPct val="90000"/>
            </a:lnSpc>
            <a:spcBef>
              <a:spcPct val="0"/>
            </a:spcBef>
            <a:spcAft>
              <a:spcPct val="15000"/>
            </a:spcAft>
            <a:buChar char="••"/>
          </a:pPr>
          <a:r>
            <a:rPr lang="en-US" sz="1300" kern="1200" dirty="0" smtClean="0"/>
            <a:t>Understanding of pragmatics, nuance, works for feeling, facial expression</a:t>
          </a:r>
          <a:endParaRPr lang="en-US" sz="1300" kern="1200" dirty="0"/>
        </a:p>
      </dsp:txBody>
      <dsp:txXfrm>
        <a:off x="0" y="1469610"/>
        <a:ext cx="7315199" cy="737100"/>
      </dsp:txXfrm>
    </dsp:sp>
    <dsp:sp modelId="{C010FB6F-3139-41F4-ADCB-7F07E4107BC5}">
      <dsp:nvSpPr>
        <dsp:cNvPr id="0" name=""/>
        <dsp:cNvSpPr/>
      </dsp:nvSpPr>
      <dsp:spPr>
        <a:xfrm>
          <a:off x="365760" y="1277729"/>
          <a:ext cx="5120640" cy="383760"/>
        </a:xfrm>
        <a:prstGeom prst="roundRect">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711200">
            <a:lnSpc>
              <a:spcPct val="90000"/>
            </a:lnSpc>
            <a:spcBef>
              <a:spcPct val="0"/>
            </a:spcBef>
            <a:spcAft>
              <a:spcPct val="35000"/>
            </a:spcAft>
          </a:pPr>
          <a:r>
            <a:rPr lang="en-US" sz="1600" b="1" kern="1200" dirty="0" smtClean="0"/>
            <a:t>Effective Verbal and Non-Verbal Communication</a:t>
          </a:r>
          <a:endParaRPr lang="en-US" sz="1600" b="1" kern="1200" dirty="0"/>
        </a:p>
      </dsp:txBody>
      <dsp:txXfrm>
        <a:off x="384494" y="1296463"/>
        <a:ext cx="5083172" cy="346292"/>
      </dsp:txXfrm>
    </dsp:sp>
    <dsp:sp modelId="{DEB2148D-40D4-4C00-9E9F-124FB7E45A3A}">
      <dsp:nvSpPr>
        <dsp:cNvPr id="0" name=""/>
        <dsp:cNvSpPr/>
      </dsp:nvSpPr>
      <dsp:spPr>
        <a:xfrm>
          <a:off x="0" y="2468790"/>
          <a:ext cx="7315199" cy="1105650"/>
        </a:xfrm>
        <a:prstGeom prst="rect">
          <a:avLst/>
        </a:prstGeom>
        <a:solidFill>
          <a:schemeClr val="lt1">
            <a:alpha val="90000"/>
            <a:hueOff val="0"/>
            <a:satOff val="0"/>
            <a:lumOff val="0"/>
            <a:alphaOff val="0"/>
          </a:schemeClr>
        </a:solidFill>
        <a:ln w="25400" cap="flat" cmpd="sng" algn="ctr">
          <a:solidFill>
            <a:schemeClr val="bg2">
              <a:lumMod val="2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7741" tIns="270764" rIns="56774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Good self esteem; coherent life story; healthy identity</a:t>
          </a:r>
          <a:endParaRPr lang="en-US" sz="1300" kern="1200" dirty="0"/>
        </a:p>
        <a:p>
          <a:pPr marL="114300" lvl="1" indent="-114300" algn="l" defTabSz="577850">
            <a:lnSpc>
              <a:spcPct val="90000"/>
            </a:lnSpc>
            <a:spcBef>
              <a:spcPct val="0"/>
            </a:spcBef>
            <a:spcAft>
              <a:spcPct val="15000"/>
            </a:spcAft>
            <a:buChar char="••"/>
          </a:pPr>
          <a:r>
            <a:rPr lang="en-US" sz="1300" kern="1200" dirty="0" smtClean="0"/>
            <a:t>Awareness of personal strengths and limitations; valued roles and responsibilities; ability to exercise choice</a:t>
          </a:r>
          <a:endParaRPr lang="en-US" sz="1300" kern="1200" dirty="0"/>
        </a:p>
        <a:p>
          <a:pPr marL="114300" lvl="1" indent="-114300" algn="l" defTabSz="577850">
            <a:lnSpc>
              <a:spcPct val="90000"/>
            </a:lnSpc>
            <a:spcBef>
              <a:spcPct val="0"/>
            </a:spcBef>
            <a:spcAft>
              <a:spcPct val="15000"/>
            </a:spcAft>
            <a:buChar char="••"/>
          </a:pPr>
          <a:r>
            <a:rPr lang="en-US" sz="1300" kern="1200" dirty="0" smtClean="0"/>
            <a:t>Safe personal boundaries</a:t>
          </a:r>
          <a:endParaRPr lang="en-US" sz="1300" kern="1200" dirty="0"/>
        </a:p>
      </dsp:txBody>
      <dsp:txXfrm>
        <a:off x="0" y="2468790"/>
        <a:ext cx="7315199" cy="1105650"/>
      </dsp:txXfrm>
    </dsp:sp>
    <dsp:sp modelId="{BFE67B63-C3DF-45EE-B07A-4E67D9AB36FC}">
      <dsp:nvSpPr>
        <dsp:cNvPr id="0" name=""/>
        <dsp:cNvSpPr/>
      </dsp:nvSpPr>
      <dsp:spPr>
        <a:xfrm>
          <a:off x="365760" y="2276910"/>
          <a:ext cx="5120640" cy="383760"/>
        </a:xfrm>
        <a:prstGeom prst="roundRect">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711200">
            <a:lnSpc>
              <a:spcPct val="90000"/>
            </a:lnSpc>
            <a:spcBef>
              <a:spcPct val="0"/>
            </a:spcBef>
            <a:spcAft>
              <a:spcPct val="35000"/>
            </a:spcAft>
          </a:pPr>
          <a:r>
            <a:rPr lang="en-US" sz="1600" b="1" kern="1200" dirty="0" smtClean="0"/>
            <a:t>Understanding of Self</a:t>
          </a:r>
          <a:endParaRPr lang="en-US" sz="1600" b="1" kern="1200" dirty="0"/>
        </a:p>
      </dsp:txBody>
      <dsp:txXfrm>
        <a:off x="384494" y="2295644"/>
        <a:ext cx="5083172" cy="346292"/>
      </dsp:txXfrm>
    </dsp:sp>
    <dsp:sp modelId="{894B6CAB-AAEA-4C5C-AE44-BC10E20DF5D9}">
      <dsp:nvSpPr>
        <dsp:cNvPr id="0" name=""/>
        <dsp:cNvSpPr/>
      </dsp:nvSpPr>
      <dsp:spPr>
        <a:xfrm>
          <a:off x="0" y="3836520"/>
          <a:ext cx="7315199" cy="921375"/>
        </a:xfrm>
        <a:prstGeom prst="rect">
          <a:avLst/>
        </a:prstGeom>
        <a:solidFill>
          <a:schemeClr val="lt1">
            <a:alpha val="90000"/>
            <a:hueOff val="0"/>
            <a:satOff val="0"/>
            <a:lumOff val="0"/>
            <a:alphaOff val="0"/>
          </a:schemeClr>
        </a:solidFill>
        <a:ln w="25400" cap="flat" cmpd="sng" algn="ctr">
          <a:solidFill>
            <a:schemeClr val="bg2">
              <a:lumMod val="2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7741" tIns="270764" rIns="56774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Awareness of danger; ability to judge and manage risk</a:t>
          </a:r>
          <a:endParaRPr lang="en-US" sz="1300" kern="1200" dirty="0"/>
        </a:p>
        <a:p>
          <a:pPr marL="114300" lvl="1" indent="-114300" algn="l" defTabSz="577850">
            <a:lnSpc>
              <a:spcPct val="90000"/>
            </a:lnSpc>
            <a:spcBef>
              <a:spcPct val="0"/>
            </a:spcBef>
            <a:spcAft>
              <a:spcPct val="15000"/>
            </a:spcAft>
            <a:buChar char="••"/>
          </a:pPr>
          <a:r>
            <a:rPr lang="en-US" sz="1300" kern="1200" dirty="0" smtClean="0"/>
            <a:t>Education; practical independence skills</a:t>
          </a:r>
          <a:endParaRPr lang="en-US" sz="1300" kern="1200" dirty="0"/>
        </a:p>
        <a:p>
          <a:pPr marL="114300" lvl="1" indent="-114300" algn="l" defTabSz="577850">
            <a:lnSpc>
              <a:spcPct val="90000"/>
            </a:lnSpc>
            <a:spcBef>
              <a:spcPct val="0"/>
            </a:spcBef>
            <a:spcAft>
              <a:spcPct val="15000"/>
            </a:spcAft>
            <a:buChar char="••"/>
          </a:pPr>
          <a:r>
            <a:rPr lang="en-US" sz="1300" kern="1200" dirty="0" smtClean="0"/>
            <a:t>Parenting skills</a:t>
          </a:r>
          <a:endParaRPr lang="en-US" sz="1300" kern="1200" dirty="0"/>
        </a:p>
      </dsp:txBody>
      <dsp:txXfrm>
        <a:off x="0" y="3836520"/>
        <a:ext cx="7315199" cy="921375"/>
      </dsp:txXfrm>
    </dsp:sp>
    <dsp:sp modelId="{86FB40FD-CE9E-45B8-9A43-A498400101E0}">
      <dsp:nvSpPr>
        <dsp:cNvPr id="0" name=""/>
        <dsp:cNvSpPr/>
      </dsp:nvSpPr>
      <dsp:spPr>
        <a:xfrm>
          <a:off x="365760" y="3644640"/>
          <a:ext cx="5120640" cy="383760"/>
        </a:xfrm>
        <a:prstGeom prst="roundRect">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711200">
            <a:lnSpc>
              <a:spcPct val="90000"/>
            </a:lnSpc>
            <a:spcBef>
              <a:spcPct val="0"/>
            </a:spcBef>
            <a:spcAft>
              <a:spcPct val="35000"/>
            </a:spcAft>
          </a:pPr>
          <a:r>
            <a:rPr lang="en-US" sz="1600" b="1" kern="1200" dirty="0" smtClean="0"/>
            <a:t>Understanding of the World</a:t>
          </a:r>
        </a:p>
      </dsp:txBody>
      <dsp:txXfrm>
        <a:off x="384494" y="3663374"/>
        <a:ext cx="5083172" cy="346292"/>
      </dsp:txXfrm>
    </dsp:sp>
    <dsp:sp modelId="{EFFEED71-2A20-4D71-BC52-EA818F4BC9B0}">
      <dsp:nvSpPr>
        <dsp:cNvPr id="0" name=""/>
        <dsp:cNvSpPr/>
      </dsp:nvSpPr>
      <dsp:spPr>
        <a:xfrm>
          <a:off x="0" y="5019975"/>
          <a:ext cx="7315199" cy="1515149"/>
        </a:xfrm>
        <a:prstGeom prst="rect">
          <a:avLst/>
        </a:prstGeom>
        <a:solidFill>
          <a:schemeClr val="lt1">
            <a:alpha val="90000"/>
            <a:hueOff val="0"/>
            <a:satOff val="0"/>
            <a:lumOff val="0"/>
            <a:alphaOff val="0"/>
          </a:schemeClr>
        </a:solidFill>
        <a:ln w="25400" cap="flat" cmpd="sng" algn="ctr">
          <a:solidFill>
            <a:schemeClr val="bg2">
              <a:lumMod val="2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7741" tIns="270764" rIns="567741"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Safe coping and stress-regulation strategies</a:t>
          </a:r>
          <a:endParaRPr lang="en-US" sz="1300" kern="1200" dirty="0"/>
        </a:p>
        <a:p>
          <a:pPr marL="114300" lvl="1" indent="-114300" algn="l" defTabSz="577850">
            <a:lnSpc>
              <a:spcPct val="90000"/>
            </a:lnSpc>
            <a:spcBef>
              <a:spcPct val="0"/>
            </a:spcBef>
            <a:spcAft>
              <a:spcPct val="15000"/>
            </a:spcAft>
            <a:buChar char="••"/>
          </a:pPr>
          <a:r>
            <a:rPr lang="en-US" sz="1300" kern="1200" dirty="0" smtClean="0"/>
            <a:t>Tolerance of change; ability to relinquish control</a:t>
          </a:r>
          <a:endParaRPr lang="en-US" sz="1300" kern="1200" dirty="0"/>
        </a:p>
        <a:p>
          <a:pPr marL="114300" lvl="1" indent="-114300" algn="l" defTabSz="577850">
            <a:lnSpc>
              <a:spcPct val="90000"/>
            </a:lnSpc>
            <a:spcBef>
              <a:spcPct val="0"/>
            </a:spcBef>
            <a:spcAft>
              <a:spcPct val="15000"/>
            </a:spcAft>
            <a:buChar char="••"/>
          </a:pPr>
          <a:r>
            <a:rPr lang="en-US" sz="1300" kern="1200" dirty="0" smtClean="0"/>
            <a:t>Effective executive function: planning, concentration, learning from experience</a:t>
          </a:r>
          <a:endParaRPr lang="en-US" sz="1300" kern="1200" dirty="0"/>
        </a:p>
        <a:p>
          <a:pPr marL="114300" lvl="1" indent="-114300" algn="l" defTabSz="577850">
            <a:lnSpc>
              <a:spcPct val="90000"/>
            </a:lnSpc>
            <a:spcBef>
              <a:spcPct val="0"/>
            </a:spcBef>
            <a:spcAft>
              <a:spcPct val="15000"/>
            </a:spcAft>
            <a:buChar char="••"/>
          </a:pPr>
          <a:r>
            <a:rPr lang="en-US" sz="1300" kern="1200" dirty="0" smtClean="0"/>
            <a:t>Ability to regulate emotion, anxiety, temper, mood</a:t>
          </a:r>
          <a:endParaRPr lang="en-US" sz="1300" kern="1200" dirty="0"/>
        </a:p>
        <a:p>
          <a:pPr marL="114300" lvl="1" indent="-114300" algn="l" defTabSz="577850">
            <a:lnSpc>
              <a:spcPct val="90000"/>
            </a:lnSpc>
            <a:spcBef>
              <a:spcPct val="0"/>
            </a:spcBef>
            <a:spcAft>
              <a:spcPct val="15000"/>
            </a:spcAft>
            <a:buChar char="••"/>
          </a:pPr>
          <a:r>
            <a:rPr lang="en-US" sz="1300" kern="1200" dirty="0" smtClean="0"/>
            <a:t>Ability to “reframe,” accept and learn from difficult experiences</a:t>
          </a:r>
          <a:endParaRPr lang="en-US" sz="1300" kern="1200" dirty="0"/>
        </a:p>
        <a:p>
          <a:pPr marL="114300" lvl="1" indent="-114300" algn="l" defTabSz="577850">
            <a:lnSpc>
              <a:spcPct val="90000"/>
            </a:lnSpc>
            <a:spcBef>
              <a:spcPct val="0"/>
            </a:spcBef>
            <a:spcAft>
              <a:spcPct val="15000"/>
            </a:spcAft>
            <a:buChar char="••"/>
          </a:pPr>
          <a:r>
            <a:rPr lang="en-US" sz="1300" kern="1200" dirty="0" smtClean="0"/>
            <a:t>Ability to use services effectively</a:t>
          </a:r>
          <a:endParaRPr lang="en-US" sz="1300" kern="1200" dirty="0"/>
        </a:p>
      </dsp:txBody>
      <dsp:txXfrm>
        <a:off x="0" y="5019975"/>
        <a:ext cx="7315199" cy="1515149"/>
      </dsp:txXfrm>
    </dsp:sp>
    <dsp:sp modelId="{8CE61954-06EC-4141-8E21-02D4B3B8D961}">
      <dsp:nvSpPr>
        <dsp:cNvPr id="0" name=""/>
        <dsp:cNvSpPr/>
      </dsp:nvSpPr>
      <dsp:spPr>
        <a:xfrm>
          <a:off x="365760" y="4828095"/>
          <a:ext cx="5120640" cy="383760"/>
        </a:xfrm>
        <a:prstGeom prst="roundRect">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711200">
            <a:lnSpc>
              <a:spcPct val="90000"/>
            </a:lnSpc>
            <a:spcBef>
              <a:spcPct val="0"/>
            </a:spcBef>
            <a:spcAft>
              <a:spcPct val="35000"/>
            </a:spcAft>
          </a:pPr>
          <a:r>
            <a:rPr lang="en-US" sz="1600" b="1" kern="1200" dirty="0" smtClean="0"/>
            <a:t>Adaptability and Resilience</a:t>
          </a:r>
          <a:endParaRPr lang="en-US" sz="1600" b="1" kern="1200" dirty="0"/>
        </a:p>
      </dsp:txBody>
      <dsp:txXfrm>
        <a:off x="384494" y="4846829"/>
        <a:ext cx="5083172"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4155" tIns="47078" rIns="94155" bIns="47078"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4155" tIns="47078" rIns="94155" bIns="47078" rtlCol="0"/>
          <a:lstStyle>
            <a:lvl1pPr algn="r">
              <a:defRPr sz="1200"/>
            </a:lvl1pPr>
          </a:lstStyle>
          <a:p>
            <a:fld id="{4459B3B3-377D-4578-BC6E-4CD57BC3F423}" type="datetimeFigureOut">
              <a:rPr lang="en-US" smtClean="0"/>
              <a:pPr/>
              <a:t>4/30/2012</a:t>
            </a:fld>
            <a:endParaRPr lang="en-US"/>
          </a:p>
        </p:txBody>
      </p:sp>
      <p:sp>
        <p:nvSpPr>
          <p:cNvPr id="4" name="Slide Image Placeholder 3"/>
          <p:cNvSpPr>
            <a:spLocks noGrp="1" noRot="1" noChangeAspect="1"/>
          </p:cNvSpPr>
          <p:nvPr>
            <p:ph type="sldImg" idx="2"/>
          </p:nvPr>
        </p:nvSpPr>
        <p:spPr>
          <a:xfrm>
            <a:off x="1182688" y="696913"/>
            <a:ext cx="4654550" cy="3490912"/>
          </a:xfrm>
          <a:prstGeom prst="rect">
            <a:avLst/>
          </a:prstGeom>
          <a:noFill/>
          <a:ln w="12700">
            <a:solidFill>
              <a:prstClr val="black"/>
            </a:solidFill>
          </a:ln>
        </p:spPr>
        <p:txBody>
          <a:bodyPr vert="horz" lIns="94155" tIns="47078" rIns="94155" bIns="47078"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4155" tIns="47078" rIns="94155" bIns="4707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4155" tIns="47078" rIns="94155" bIns="47078"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4155" tIns="47078" rIns="94155" bIns="47078" rtlCol="0" anchor="b"/>
          <a:lstStyle>
            <a:lvl1pPr algn="r">
              <a:defRPr sz="1200"/>
            </a:lvl1pPr>
          </a:lstStyle>
          <a:p>
            <a:fld id="{CF1248B9-8FE3-4093-991B-FBA3D15056A0}" type="slidenum">
              <a:rPr lang="en-US" smtClean="0"/>
              <a:pPr/>
              <a:t>‹#›</a:t>
            </a:fld>
            <a:endParaRPr lang="en-US"/>
          </a:p>
        </p:txBody>
      </p:sp>
    </p:spTree>
    <p:extLst>
      <p:ext uri="{BB962C8B-B14F-4D97-AF65-F5344CB8AC3E}">
        <p14:creationId xmlns:p14="http://schemas.microsoft.com/office/powerpoint/2010/main" val="2296320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Extensive</a:t>
            </a:r>
            <a:r>
              <a:rPr lang="en-US" baseline="0" dirty="0" smtClean="0"/>
              <a:t> research has documented the impact of child maltreatment on the development of regulation and relationship-formation</a:t>
            </a:r>
            <a:endParaRPr lang="en-US" dirty="0"/>
          </a:p>
        </p:txBody>
      </p:sp>
      <p:sp>
        <p:nvSpPr>
          <p:cNvPr id="4" name="Slide Number Placeholder 3"/>
          <p:cNvSpPr>
            <a:spLocks noGrp="1"/>
          </p:cNvSpPr>
          <p:nvPr>
            <p:ph type="sldNum" sz="quarter" idx="10"/>
          </p:nvPr>
        </p:nvSpPr>
        <p:spPr/>
        <p:txBody>
          <a:bodyPr/>
          <a:lstStyle/>
          <a:p>
            <a:fld id="{F0DD2637-29AC-40E9-B69A-466107B25025}"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1248B9-8FE3-4093-991B-FBA3D15056A0}"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9565">
              <a:defRPr/>
            </a:pPr>
            <a:r>
              <a:rPr lang="en-US" dirty="0" smtClean="0"/>
              <a:t>Model adapted</a:t>
            </a:r>
            <a:r>
              <a:rPr lang="en-US" baseline="0" dirty="0" smtClean="0"/>
              <a:t> from: </a:t>
            </a:r>
            <a:r>
              <a:rPr lang="en-US" dirty="0" smtClean="0"/>
              <a:t>Ahrens, KR; Dubois, DL; Garrison, M; </a:t>
            </a:r>
            <a:r>
              <a:rPr lang="en-US" dirty="0" err="1" smtClean="0"/>
              <a:t>Spencer,R</a:t>
            </a:r>
            <a:r>
              <a:rPr lang="en-US" dirty="0" smtClean="0"/>
              <a:t>; Richardson, LP; &amp; Lozano, P. (2011). Qualitative exploration of relationships with important non-parental </a:t>
            </a:r>
            <a:r>
              <a:rPr lang="en-US" dirty="0" err="1" smtClean="0"/>
              <a:t>adlults</a:t>
            </a:r>
            <a:r>
              <a:rPr lang="en-US" dirty="0" smtClean="0"/>
              <a:t> in the lives of youth in foster care. Children and Youth Services Review. 33:1012.</a:t>
            </a:r>
          </a:p>
          <a:p>
            <a:endParaRPr lang="en-US" dirty="0"/>
          </a:p>
        </p:txBody>
      </p:sp>
      <p:sp>
        <p:nvSpPr>
          <p:cNvPr id="4" name="Slide Number Placeholder 3"/>
          <p:cNvSpPr>
            <a:spLocks noGrp="1"/>
          </p:cNvSpPr>
          <p:nvPr>
            <p:ph type="sldNum" sz="quarter" idx="10"/>
          </p:nvPr>
        </p:nvSpPr>
        <p:spPr/>
        <p:txBody>
          <a:bodyPr/>
          <a:lstStyle/>
          <a:p>
            <a:fld id="{F0DD2637-29AC-40E9-B69A-466107B25025}"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1248B9-8FE3-4093-991B-FBA3D15056A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7772400" cy="838200"/>
          </a:xfrm>
        </p:spPr>
        <p:txBody>
          <a:bodyPr>
            <a:normAutofit/>
          </a:bodyPr>
          <a:lstStyle>
            <a:lvl1pPr marL="0" indent="0" algn="l">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Apr. 2, 2012</a:t>
            </a:r>
            <a:endParaRPr lang="en-US"/>
          </a:p>
        </p:txBody>
      </p:sp>
      <p:sp>
        <p:nvSpPr>
          <p:cNvPr id="5" name="Footer Placeholder 4"/>
          <p:cNvSpPr>
            <a:spLocks noGrp="1"/>
          </p:cNvSpPr>
          <p:nvPr>
            <p:ph type="ftr" sz="quarter" idx="11"/>
          </p:nvPr>
        </p:nvSpPr>
        <p:spPr/>
        <p:txBody>
          <a:bodyPr/>
          <a:lstStyle/>
          <a:p>
            <a:r>
              <a:rPr lang="en-US" smtClean="0"/>
              <a:t>Ntl. Forum on Youth Violence Prevention</a:t>
            </a:r>
            <a:endParaRPr lang="en-US"/>
          </a:p>
        </p:txBody>
      </p:sp>
      <p:sp>
        <p:nvSpPr>
          <p:cNvPr id="6" name="Slide Number Placeholder 5"/>
          <p:cNvSpPr>
            <a:spLocks noGrp="1"/>
          </p:cNvSpPr>
          <p:nvPr>
            <p:ph type="sldNum" sz="quarter" idx="12"/>
          </p:nvPr>
        </p:nvSpPr>
        <p:spPr/>
        <p:txBody>
          <a:bodyPr/>
          <a:lstStyle/>
          <a:p>
            <a:fld id="{B9933DFC-8A66-4608-995A-7201BFA2730A}" type="slidenum">
              <a:rPr lang="en-US" smtClean="0"/>
              <a:pPr/>
              <a:t>‹#›</a:t>
            </a:fld>
            <a:endParaRPr lang="en-US"/>
          </a:p>
        </p:txBody>
      </p:sp>
      <p:pic>
        <p:nvPicPr>
          <p:cNvPr id="7" name="Picture 6" descr="HHS Logo.png"/>
          <p:cNvPicPr>
            <a:picLocks noChangeAspect="1"/>
          </p:cNvPicPr>
          <p:nvPr/>
        </p:nvPicPr>
        <p:blipFill>
          <a:blip r:embed="rId2" cstate="print">
            <a:duotone>
              <a:schemeClr val="bg2">
                <a:shade val="45000"/>
                <a:satMod val="135000"/>
              </a:schemeClr>
              <a:prstClr val="white"/>
            </a:duotone>
            <a:lum bright="100000" contrast="100000"/>
          </a:blip>
          <a:stretch>
            <a:fillRect/>
          </a:stretch>
        </p:blipFill>
        <p:spPr>
          <a:xfrm>
            <a:off x="7234881" y="5105401"/>
            <a:ext cx="1074962" cy="1060628"/>
          </a:xfrm>
          <a:prstGeom prst="rect">
            <a:avLst/>
          </a:prstGeom>
        </p:spPr>
      </p:pic>
      <p:pic>
        <p:nvPicPr>
          <p:cNvPr id="8" name="Picture 7" descr="CB Logo.png"/>
          <p:cNvPicPr>
            <a:picLocks noChangeAspect="1"/>
          </p:cNvPicPr>
          <p:nvPr/>
        </p:nvPicPr>
        <p:blipFill>
          <a:blip r:embed="rId3" cstate="print">
            <a:duotone>
              <a:schemeClr val="bg2">
                <a:shade val="45000"/>
                <a:satMod val="135000"/>
              </a:schemeClr>
              <a:prstClr val="white"/>
            </a:duotone>
            <a:lum bright="100000" contrast="100000"/>
          </a:blip>
          <a:srcRect l="-4550" t="16213" r="27271" b="41553"/>
          <a:stretch>
            <a:fillRect/>
          </a:stretch>
        </p:blipFill>
        <p:spPr>
          <a:xfrm>
            <a:off x="3810000" y="5393615"/>
            <a:ext cx="3429000" cy="50426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Apr. 2, 2012</a:t>
            </a:r>
            <a:endParaRPr lang="en-US"/>
          </a:p>
        </p:txBody>
      </p:sp>
      <p:sp>
        <p:nvSpPr>
          <p:cNvPr id="5" name="Footer Placeholder 4"/>
          <p:cNvSpPr>
            <a:spLocks noGrp="1"/>
          </p:cNvSpPr>
          <p:nvPr>
            <p:ph type="ftr" sz="quarter" idx="11"/>
          </p:nvPr>
        </p:nvSpPr>
        <p:spPr/>
        <p:txBody>
          <a:bodyPr/>
          <a:lstStyle/>
          <a:p>
            <a:r>
              <a:rPr lang="en-US" smtClean="0"/>
              <a:t>Ntl. Forum on Youth Violence Prevention</a:t>
            </a:r>
            <a:endParaRPr lang="en-US"/>
          </a:p>
        </p:txBody>
      </p:sp>
      <p:sp>
        <p:nvSpPr>
          <p:cNvPr id="6" name="Slide Number Placeholder 5"/>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Apr. 2, 2012</a:t>
            </a:r>
            <a:endParaRPr lang="en-US"/>
          </a:p>
        </p:txBody>
      </p:sp>
      <p:sp>
        <p:nvSpPr>
          <p:cNvPr id="5" name="Footer Placeholder 4"/>
          <p:cNvSpPr>
            <a:spLocks noGrp="1"/>
          </p:cNvSpPr>
          <p:nvPr>
            <p:ph type="ftr" sz="quarter" idx="11"/>
          </p:nvPr>
        </p:nvSpPr>
        <p:spPr/>
        <p:txBody>
          <a:bodyPr/>
          <a:lstStyle/>
          <a:p>
            <a:r>
              <a:rPr lang="en-US" smtClean="0"/>
              <a:t>Ntl. Forum on Youth Violence Prevention</a:t>
            </a:r>
            <a:endParaRPr lang="en-US"/>
          </a:p>
        </p:txBody>
      </p:sp>
      <p:sp>
        <p:nvSpPr>
          <p:cNvPr id="6" name="Slide Number Placeholder 5"/>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Apr. 2, 2012</a:t>
            </a:r>
            <a:endParaRPr lang="en-US"/>
          </a:p>
        </p:txBody>
      </p:sp>
      <p:sp>
        <p:nvSpPr>
          <p:cNvPr id="5" name="Footer Placeholder 4"/>
          <p:cNvSpPr>
            <a:spLocks noGrp="1"/>
          </p:cNvSpPr>
          <p:nvPr>
            <p:ph type="ftr" sz="quarter" idx="11"/>
          </p:nvPr>
        </p:nvSpPr>
        <p:spPr>
          <a:xfrm>
            <a:off x="3124200" y="6492875"/>
            <a:ext cx="2895600" cy="365125"/>
          </a:xfrm>
        </p:spPr>
        <p:txBody>
          <a:bodyPr/>
          <a:lstStyle/>
          <a:p>
            <a:r>
              <a:rPr lang="en-US" smtClean="0"/>
              <a:t>Ntl. Forum on Youth Violence Prevention</a:t>
            </a:r>
            <a:endParaRPr lang="en-US"/>
          </a:p>
        </p:txBody>
      </p:sp>
      <p:sp>
        <p:nvSpPr>
          <p:cNvPr id="6" name="Slide Number Placeholder 5"/>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i="1">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Apr. 2, 2012</a:t>
            </a:r>
            <a:endParaRPr lang="en-US"/>
          </a:p>
        </p:txBody>
      </p:sp>
      <p:sp>
        <p:nvSpPr>
          <p:cNvPr id="5" name="Footer Placeholder 4"/>
          <p:cNvSpPr>
            <a:spLocks noGrp="1"/>
          </p:cNvSpPr>
          <p:nvPr>
            <p:ph type="ftr" sz="quarter" idx="11"/>
          </p:nvPr>
        </p:nvSpPr>
        <p:spPr/>
        <p:txBody>
          <a:bodyPr/>
          <a:lstStyle/>
          <a:p>
            <a:r>
              <a:rPr lang="en-US" smtClean="0"/>
              <a:t>Ntl. Forum on Youth Violence Prevention</a:t>
            </a:r>
            <a:endParaRPr lang="en-US"/>
          </a:p>
        </p:txBody>
      </p:sp>
      <p:sp>
        <p:nvSpPr>
          <p:cNvPr id="6" name="Slide Number Placeholder 5"/>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Apr. 2, 2012</a:t>
            </a:r>
            <a:endParaRPr lang="en-US"/>
          </a:p>
        </p:txBody>
      </p:sp>
      <p:sp>
        <p:nvSpPr>
          <p:cNvPr id="6" name="Footer Placeholder 5"/>
          <p:cNvSpPr>
            <a:spLocks noGrp="1"/>
          </p:cNvSpPr>
          <p:nvPr>
            <p:ph type="ftr" sz="quarter" idx="11"/>
          </p:nvPr>
        </p:nvSpPr>
        <p:spPr/>
        <p:txBody>
          <a:bodyPr/>
          <a:lstStyle/>
          <a:p>
            <a:r>
              <a:rPr lang="en-US" smtClean="0"/>
              <a:t>Ntl. Forum on Youth Violence Prevention</a:t>
            </a:r>
            <a:endParaRPr lang="en-US"/>
          </a:p>
        </p:txBody>
      </p:sp>
      <p:sp>
        <p:nvSpPr>
          <p:cNvPr id="7" name="Slide Number Placeholder 6"/>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Apr. 2, 2012</a:t>
            </a:r>
            <a:endParaRPr lang="en-US"/>
          </a:p>
        </p:txBody>
      </p:sp>
      <p:sp>
        <p:nvSpPr>
          <p:cNvPr id="8" name="Footer Placeholder 7"/>
          <p:cNvSpPr>
            <a:spLocks noGrp="1"/>
          </p:cNvSpPr>
          <p:nvPr>
            <p:ph type="ftr" sz="quarter" idx="11"/>
          </p:nvPr>
        </p:nvSpPr>
        <p:spPr/>
        <p:txBody>
          <a:bodyPr/>
          <a:lstStyle/>
          <a:p>
            <a:r>
              <a:rPr lang="en-US" smtClean="0"/>
              <a:t>Ntl. Forum on Youth Violence Prevention</a:t>
            </a:r>
            <a:endParaRPr lang="en-US"/>
          </a:p>
        </p:txBody>
      </p:sp>
      <p:sp>
        <p:nvSpPr>
          <p:cNvPr id="9" name="Slide Number Placeholder 8"/>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Apr. 2, 2012</a:t>
            </a:r>
            <a:endParaRPr lang="en-US"/>
          </a:p>
        </p:txBody>
      </p:sp>
      <p:sp>
        <p:nvSpPr>
          <p:cNvPr id="4" name="Footer Placeholder 3"/>
          <p:cNvSpPr>
            <a:spLocks noGrp="1"/>
          </p:cNvSpPr>
          <p:nvPr>
            <p:ph type="ftr" sz="quarter" idx="11"/>
          </p:nvPr>
        </p:nvSpPr>
        <p:spPr/>
        <p:txBody>
          <a:bodyPr/>
          <a:lstStyle/>
          <a:p>
            <a:r>
              <a:rPr lang="en-US" smtClean="0"/>
              <a:t>Ntl. Forum on Youth Violence Prevention</a:t>
            </a:r>
            <a:endParaRPr lang="en-US"/>
          </a:p>
        </p:txBody>
      </p:sp>
      <p:sp>
        <p:nvSpPr>
          <p:cNvPr id="5" name="Slide Number Placeholder 4"/>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Apr. 2, 2012</a:t>
            </a:r>
            <a:endParaRPr lang="en-US"/>
          </a:p>
        </p:txBody>
      </p:sp>
      <p:sp>
        <p:nvSpPr>
          <p:cNvPr id="3" name="Footer Placeholder 2"/>
          <p:cNvSpPr>
            <a:spLocks noGrp="1"/>
          </p:cNvSpPr>
          <p:nvPr>
            <p:ph type="ftr" sz="quarter" idx="11"/>
          </p:nvPr>
        </p:nvSpPr>
        <p:spPr/>
        <p:txBody>
          <a:bodyPr/>
          <a:lstStyle/>
          <a:p>
            <a:r>
              <a:rPr lang="en-US" smtClean="0"/>
              <a:t>Ntl. Forum on Youth Violence Prevention</a:t>
            </a:r>
            <a:endParaRPr lang="en-US"/>
          </a:p>
        </p:txBody>
      </p:sp>
      <p:sp>
        <p:nvSpPr>
          <p:cNvPr id="4" name="Slide Number Placeholder 3"/>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Apr. 2, 2012</a:t>
            </a:r>
            <a:endParaRPr lang="en-US"/>
          </a:p>
        </p:txBody>
      </p:sp>
      <p:sp>
        <p:nvSpPr>
          <p:cNvPr id="6" name="Footer Placeholder 5"/>
          <p:cNvSpPr>
            <a:spLocks noGrp="1"/>
          </p:cNvSpPr>
          <p:nvPr>
            <p:ph type="ftr" sz="quarter" idx="11"/>
          </p:nvPr>
        </p:nvSpPr>
        <p:spPr/>
        <p:txBody>
          <a:bodyPr/>
          <a:lstStyle/>
          <a:p>
            <a:r>
              <a:rPr lang="en-US" smtClean="0"/>
              <a:t>Ntl. Forum on Youth Violence Prevention</a:t>
            </a:r>
            <a:endParaRPr lang="en-US"/>
          </a:p>
        </p:txBody>
      </p:sp>
      <p:sp>
        <p:nvSpPr>
          <p:cNvPr id="7" name="Slide Number Placeholder 6"/>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Apr. 2, 2012</a:t>
            </a:r>
            <a:endParaRPr lang="en-US"/>
          </a:p>
        </p:txBody>
      </p:sp>
      <p:sp>
        <p:nvSpPr>
          <p:cNvPr id="6" name="Footer Placeholder 5"/>
          <p:cNvSpPr>
            <a:spLocks noGrp="1"/>
          </p:cNvSpPr>
          <p:nvPr>
            <p:ph type="ftr" sz="quarter" idx="11"/>
          </p:nvPr>
        </p:nvSpPr>
        <p:spPr/>
        <p:txBody>
          <a:bodyPr/>
          <a:lstStyle/>
          <a:p>
            <a:r>
              <a:rPr lang="en-US" smtClean="0"/>
              <a:t>Ntl. Forum on Youth Violence Prevention</a:t>
            </a:r>
            <a:endParaRPr lang="en-US"/>
          </a:p>
        </p:txBody>
      </p:sp>
      <p:sp>
        <p:nvSpPr>
          <p:cNvPr id="7" name="Slide Number Placeholder 6"/>
          <p:cNvSpPr>
            <a:spLocks noGrp="1"/>
          </p:cNvSpPr>
          <p:nvPr>
            <p:ph type="sldNum" sz="quarter" idx="12"/>
          </p:nvPr>
        </p:nvSpPr>
        <p:spPr/>
        <p:txBody>
          <a:bodyPr/>
          <a:lstStyle/>
          <a:p>
            <a:fld id="{B9933DFC-8A66-4608-995A-7201BFA273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0" y="655320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Apr. 2, 2012</a:t>
            </a:r>
            <a:endParaRPr lang="en-US"/>
          </a:p>
        </p:txBody>
      </p:sp>
      <p:sp>
        <p:nvSpPr>
          <p:cNvPr id="5" name="Footer Placeholder 4"/>
          <p:cNvSpPr>
            <a:spLocks noGrp="1"/>
          </p:cNvSpPr>
          <p:nvPr>
            <p:ph type="ftr" sz="quarter" idx="3"/>
          </p:nvPr>
        </p:nvSpPr>
        <p:spPr>
          <a:xfrm>
            <a:off x="3124200" y="6477000"/>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smtClean="0"/>
              <a:t>Ntl. Forum on Youth Violence Prevention</a:t>
            </a:r>
            <a:endParaRPr lang="en-US"/>
          </a:p>
        </p:txBody>
      </p:sp>
      <p:sp>
        <p:nvSpPr>
          <p:cNvPr id="6" name="Slide Number Placeholder 5"/>
          <p:cNvSpPr>
            <a:spLocks noGrp="1"/>
          </p:cNvSpPr>
          <p:nvPr>
            <p:ph type="sldNum" sz="quarter" idx="4"/>
          </p:nvPr>
        </p:nvSpPr>
        <p:spPr>
          <a:xfrm>
            <a:off x="7010400" y="6569075"/>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9933DFC-8A66-4608-995A-7201BFA273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defTabSz="914400" rtl="0" eaLnBrk="1" latinLnBrk="0" hangingPunct="1">
        <a:spcBef>
          <a:spcPct val="0"/>
        </a:spcBef>
        <a:buNone/>
        <a:defRPr sz="4400" b="1" kern="1200">
          <a:solidFill>
            <a:schemeClr val="accent4">
              <a:lumMod val="50000"/>
            </a:schemeClr>
          </a:solidFill>
          <a:latin typeface="+mj-lt"/>
          <a:ea typeface="+mj-ea"/>
          <a:cs typeface="+mj-cs"/>
        </a:defRPr>
      </a:lvl1pPr>
    </p:titleStyle>
    <p:bodyStyle>
      <a:lvl1pPr marL="342900" indent="-342900" algn="l" defTabSz="914400" rtl="0" eaLnBrk="1" latinLnBrk="0" hangingPunct="1">
        <a:spcBef>
          <a:spcPct val="20000"/>
        </a:spcBef>
        <a:buClr>
          <a:schemeClr val="accent4">
            <a:lumMod val="50000"/>
          </a:schemeClr>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4">
            <a:lumMod val="50000"/>
          </a:schemeClr>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4">
            <a:lumMod val="50000"/>
          </a:schemeClr>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lumMod val="50000"/>
          </a:schemeClr>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4">
            <a:lumMod val="50000"/>
          </a:schemeClr>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The Impact of Maltreatment on Relationships</a:t>
            </a:r>
            <a:endParaRPr lang="en-US" dirty="0"/>
          </a:p>
        </p:txBody>
      </p:sp>
      <p:sp>
        <p:nvSpPr>
          <p:cNvPr id="3" name="Subtitle 2"/>
          <p:cNvSpPr>
            <a:spLocks noGrp="1"/>
          </p:cNvSpPr>
          <p:nvPr>
            <p:ph type="subTitle" idx="1"/>
          </p:nvPr>
        </p:nvSpPr>
        <p:spPr/>
        <p:txBody>
          <a:bodyPr/>
          <a:lstStyle/>
          <a:p>
            <a:r>
              <a:rPr lang="en-US" dirty="0" smtClean="0"/>
              <a:t>Bryan Samuels, Commissioner</a:t>
            </a:r>
            <a:br>
              <a:rPr lang="en-US" dirty="0" smtClean="0"/>
            </a:br>
            <a:r>
              <a:rPr lang="en-US" dirty="0" smtClean="0"/>
              <a:t>Administration on Children, Youth and Families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rot="16200000">
            <a:off x="-2347119" y="3109119"/>
            <a:ext cx="6019800" cy="715962"/>
          </a:xfrm>
        </p:spPr>
        <p:txBody>
          <a:bodyPr>
            <a:normAutofit/>
          </a:bodyPr>
          <a:lstStyle/>
          <a:p>
            <a:r>
              <a:rPr lang="en-US" sz="3600" dirty="0" smtClean="0"/>
              <a:t>Healthy Adult Functioning</a:t>
            </a:r>
            <a:endParaRPr lang="en-US" sz="3600" dirty="0"/>
          </a:p>
        </p:txBody>
      </p:sp>
      <p:graphicFrame>
        <p:nvGraphicFramePr>
          <p:cNvPr id="10" name="Content Placeholder 9" descr="Chart showing healthy adult functioning:&#10;Understanding of Relationships&#10;Effective Verbal and Non-Verbal Communication&#10;Understanding of Self&#10;Understanding of the World&#10;Adaptability and Resilience"/>
          <p:cNvGraphicFramePr>
            <a:graphicFrameLocks noGrp="1"/>
          </p:cNvGraphicFramePr>
          <p:nvPr>
            <p:ph idx="1"/>
          </p:nvPr>
        </p:nvGraphicFramePr>
        <p:xfrm>
          <a:off x="1371600" y="0"/>
          <a:ext cx="73152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p:cNvSpPr txBox="1"/>
          <p:nvPr/>
        </p:nvSpPr>
        <p:spPr>
          <a:xfrm>
            <a:off x="7620000" y="6248400"/>
            <a:ext cx="1066797" cy="276999"/>
          </a:xfrm>
          <a:prstGeom prst="rect">
            <a:avLst/>
          </a:prstGeom>
          <a:noFill/>
        </p:spPr>
        <p:txBody>
          <a:bodyPr wrap="square" rtlCol="0">
            <a:spAutoFit/>
          </a:bodyPr>
          <a:lstStyle/>
          <a:p>
            <a:pPr algn="r"/>
            <a:r>
              <a:rPr lang="en-US" sz="1200" dirty="0" smtClean="0"/>
              <a:t>(Reese, 2010)</a:t>
            </a:r>
            <a:endParaRPr lang="en-US" sz="1200" dirty="0"/>
          </a:p>
        </p:txBody>
      </p:sp>
      <p:sp>
        <p:nvSpPr>
          <p:cNvPr id="3" name="Date Placeholder 2"/>
          <p:cNvSpPr>
            <a:spLocks noGrp="1"/>
          </p:cNvSpPr>
          <p:nvPr>
            <p:ph type="dt" sz="half" idx="10"/>
          </p:nvPr>
        </p:nvSpPr>
        <p:spPr/>
        <p:txBody>
          <a:bodyPr/>
          <a:lstStyle/>
          <a:p>
            <a:r>
              <a:rPr lang="en-US" smtClean="0"/>
              <a:t>Apr. 2, 2012</a:t>
            </a:r>
            <a:endParaRPr lang="en-US"/>
          </a:p>
        </p:txBody>
      </p:sp>
      <p:sp>
        <p:nvSpPr>
          <p:cNvPr id="4" name="Footer Placeholder 3"/>
          <p:cNvSpPr>
            <a:spLocks noGrp="1"/>
          </p:cNvSpPr>
          <p:nvPr>
            <p:ph type="ftr" sz="quarter" idx="11"/>
          </p:nvPr>
        </p:nvSpPr>
        <p:spPr/>
        <p:txBody>
          <a:bodyPr/>
          <a:lstStyle/>
          <a:p>
            <a:r>
              <a:rPr lang="en-US" smtClean="0"/>
              <a:t>Ntl. Forum on Youth Violence Prevention</a:t>
            </a:r>
            <a:endParaRPr lang="en-US"/>
          </a:p>
        </p:txBody>
      </p:sp>
      <p:sp>
        <p:nvSpPr>
          <p:cNvPr id="5" name="Slide Number Placeholder 4"/>
          <p:cNvSpPr>
            <a:spLocks noGrp="1"/>
          </p:cNvSpPr>
          <p:nvPr>
            <p:ph type="sldNum" sz="quarter" idx="12"/>
          </p:nvPr>
        </p:nvSpPr>
        <p:spPr/>
        <p:txBody>
          <a:bodyPr/>
          <a:lstStyle/>
          <a:p>
            <a:fld id="{B9933DFC-8A66-4608-995A-7201BFA2730A}"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t>References</a:t>
            </a:r>
            <a:endParaRPr lang="en-US" sz="3200" dirty="0"/>
          </a:p>
        </p:txBody>
      </p:sp>
      <p:sp>
        <p:nvSpPr>
          <p:cNvPr id="3" name="Content Placeholder 2"/>
          <p:cNvSpPr>
            <a:spLocks noGrp="1"/>
          </p:cNvSpPr>
          <p:nvPr>
            <p:ph idx="1"/>
          </p:nvPr>
        </p:nvSpPr>
        <p:spPr>
          <a:xfrm>
            <a:off x="457200" y="990600"/>
            <a:ext cx="8229600" cy="5486400"/>
          </a:xfrm>
        </p:spPr>
        <p:txBody>
          <a:bodyPr>
            <a:noAutofit/>
          </a:bodyPr>
          <a:lstStyle/>
          <a:p>
            <a:pPr>
              <a:buNone/>
            </a:pPr>
            <a:r>
              <a:rPr lang="en-US" sz="1100" dirty="0" err="1" smtClean="0">
                <a:solidFill>
                  <a:prstClr val="black"/>
                </a:solidFill>
                <a:latin typeface="Garamond" pitchFamily="18" charset="0"/>
              </a:rPr>
              <a:t>Bretherton</a:t>
            </a:r>
            <a:r>
              <a:rPr lang="en-US" sz="1100" dirty="0" smtClean="0">
                <a:solidFill>
                  <a:prstClr val="black"/>
                </a:solidFill>
                <a:latin typeface="Garamond" pitchFamily="18" charset="0"/>
              </a:rPr>
              <a:t>, I. (2000). Emotional availability: An attachment perspective. </a:t>
            </a:r>
            <a:r>
              <a:rPr lang="en-US" sz="1100" i="1" dirty="0" smtClean="0">
                <a:solidFill>
                  <a:prstClr val="black"/>
                </a:solidFill>
                <a:latin typeface="Garamond" pitchFamily="18" charset="0"/>
              </a:rPr>
              <a:t>Attachment &amp; Human Development</a:t>
            </a:r>
            <a:r>
              <a:rPr lang="en-US" sz="1100" dirty="0" smtClean="0">
                <a:solidFill>
                  <a:prstClr val="black"/>
                </a:solidFill>
                <a:latin typeface="Garamond" pitchFamily="18" charset="0"/>
              </a:rPr>
              <a:t> 2(2):233. </a:t>
            </a:r>
          </a:p>
          <a:p>
            <a:pPr>
              <a:buNone/>
            </a:pPr>
            <a:r>
              <a:rPr lang="en-US" sz="1100" dirty="0" smtClean="0"/>
              <a:t>Casanueva, C., </a:t>
            </a:r>
            <a:r>
              <a:rPr lang="en-US" sz="1100" dirty="0" err="1" smtClean="0"/>
              <a:t>Ringeisen</a:t>
            </a:r>
            <a:r>
              <a:rPr lang="en-US" sz="1100" dirty="0" smtClean="0"/>
              <a:t>, H., Wilson, E., Smith, K., &amp; Dolan, M. (2011). NSCAW II Baseline Report: Child Well-Being. OPRE Report #2011-27b, Washington, DC: Office of Planning, Research and Evaluation, Administration for Children and Families, U.S. Department of Health and Human Services. </a:t>
            </a:r>
            <a:endParaRPr lang="en-US" sz="1100" dirty="0" smtClean="0">
              <a:solidFill>
                <a:prstClr val="black"/>
              </a:solidFill>
              <a:latin typeface="Garamond" pitchFamily="18" charset="0"/>
            </a:endParaRPr>
          </a:p>
          <a:p>
            <a:pPr>
              <a:buNone/>
            </a:pPr>
            <a:r>
              <a:rPr lang="en-US" sz="1100" dirty="0" err="1" smtClean="0">
                <a:latin typeface="Garamond" pitchFamily="18" charset="0"/>
              </a:rPr>
              <a:t>Collishaw</a:t>
            </a:r>
            <a:r>
              <a:rPr lang="en-US" sz="1100" dirty="0" smtClean="0">
                <a:latin typeface="Garamond" pitchFamily="18" charset="0"/>
              </a:rPr>
              <a:t>, S; Pickles, A; Messer, J; </a:t>
            </a:r>
            <a:r>
              <a:rPr lang="en-US" sz="1100" dirty="0" err="1" smtClean="0">
                <a:latin typeface="Garamond" pitchFamily="18" charset="0"/>
              </a:rPr>
              <a:t>Rutter</a:t>
            </a:r>
            <a:r>
              <a:rPr lang="en-US" sz="1100" dirty="0" smtClean="0">
                <a:latin typeface="Garamond" pitchFamily="18" charset="0"/>
              </a:rPr>
              <a:t>, M; Shearer, C &amp; </a:t>
            </a:r>
            <a:r>
              <a:rPr lang="en-US" sz="1100" dirty="0" err="1" smtClean="0">
                <a:latin typeface="Garamond" pitchFamily="18" charset="0"/>
              </a:rPr>
              <a:t>Maughan</a:t>
            </a:r>
            <a:r>
              <a:rPr lang="en-US" sz="1100" dirty="0" smtClean="0">
                <a:latin typeface="Garamond" pitchFamily="18" charset="0"/>
              </a:rPr>
              <a:t>, B. (2007). Resilience to adult psychopathology following childhood maltreatment: Evidence from a community sample. </a:t>
            </a:r>
            <a:r>
              <a:rPr lang="en-US" sz="1100" i="1" dirty="0" smtClean="0">
                <a:latin typeface="Garamond" pitchFamily="18" charset="0"/>
              </a:rPr>
              <a:t>Child Abuse and Neglect.</a:t>
            </a:r>
            <a:r>
              <a:rPr lang="en-US" sz="1100" dirty="0" smtClean="0">
                <a:latin typeface="Garamond" pitchFamily="18" charset="0"/>
              </a:rPr>
              <a:t> 31:211.</a:t>
            </a:r>
            <a:endParaRPr lang="en-US" sz="1100" dirty="0" smtClean="0">
              <a:solidFill>
                <a:prstClr val="black"/>
              </a:solidFill>
              <a:latin typeface="Garamond" pitchFamily="18" charset="0"/>
            </a:endParaRPr>
          </a:p>
          <a:p>
            <a:pPr>
              <a:buNone/>
            </a:pPr>
            <a:r>
              <a:rPr lang="en-US" sz="1100" dirty="0" smtClean="0">
                <a:solidFill>
                  <a:prstClr val="black"/>
                </a:solidFill>
                <a:latin typeface="Garamond" pitchFamily="18" charset="0"/>
              </a:rPr>
              <a:t>Crittenden, PM. (1988). Distorted patterns of relationship in maltreating families: The role of internal representation models. </a:t>
            </a:r>
            <a:r>
              <a:rPr lang="en-US" sz="1100" i="1" dirty="0" smtClean="0">
                <a:solidFill>
                  <a:prstClr val="black"/>
                </a:solidFill>
                <a:latin typeface="Garamond" pitchFamily="18" charset="0"/>
              </a:rPr>
              <a:t>Journal of Reproductive and Infant Psychology</a:t>
            </a:r>
            <a:r>
              <a:rPr lang="en-US" sz="1100" dirty="0" smtClean="0">
                <a:solidFill>
                  <a:prstClr val="black"/>
                </a:solidFill>
                <a:latin typeface="Garamond" pitchFamily="18" charset="0"/>
              </a:rPr>
              <a:t>. 6(3):183.</a:t>
            </a:r>
          </a:p>
          <a:p>
            <a:pPr marL="228600" indent="-228600">
              <a:buNone/>
            </a:pPr>
            <a:r>
              <a:rPr lang="en-US" sz="1100" dirty="0" err="1" smtClean="0">
                <a:latin typeface="Garamond" pitchFamily="18" charset="0"/>
              </a:rPr>
              <a:t>Frederico</a:t>
            </a:r>
            <a:r>
              <a:rPr lang="en-US" sz="1100" dirty="0" smtClean="0">
                <a:latin typeface="Garamond" pitchFamily="18" charset="0"/>
              </a:rPr>
              <a:t>, MM; Jackson, AL; &amp; Black, CM. (2005). Reflections on Complexity: The 2004 Summary Evaluation of Take Two. </a:t>
            </a:r>
            <a:r>
              <a:rPr lang="en-US" sz="1100" dirty="0" err="1" smtClean="0">
                <a:latin typeface="Garamond" pitchFamily="18" charset="0"/>
              </a:rPr>
              <a:t>Bundoora</a:t>
            </a:r>
            <a:r>
              <a:rPr lang="en-US" sz="1100" dirty="0" smtClean="0">
                <a:latin typeface="Garamond" pitchFamily="18" charset="0"/>
              </a:rPr>
              <a:t>, Victoria: School of Social Work and Social Policy, La Trobe University. </a:t>
            </a:r>
          </a:p>
          <a:p>
            <a:pPr marL="228600" indent="-228600">
              <a:buNone/>
            </a:pPr>
            <a:r>
              <a:rPr lang="en-US" sz="1100" dirty="0" smtClean="0">
                <a:latin typeface="Garamond" pitchFamily="18" charset="0"/>
              </a:rPr>
              <a:t>Harden, BJ. (2004). Safety and stability for foster children: A developmental perspective. </a:t>
            </a:r>
            <a:r>
              <a:rPr lang="en-US" sz="1100" i="1" dirty="0" smtClean="0">
                <a:latin typeface="Garamond" pitchFamily="18" charset="0"/>
              </a:rPr>
              <a:t>Future of Children.</a:t>
            </a:r>
            <a:r>
              <a:rPr lang="en-US" sz="1100" dirty="0" smtClean="0">
                <a:latin typeface="Garamond" pitchFamily="18" charset="0"/>
              </a:rPr>
              <a:t> 14(1):30.</a:t>
            </a:r>
          </a:p>
          <a:p>
            <a:pPr>
              <a:buNone/>
            </a:pPr>
            <a:r>
              <a:rPr lang="en-US" sz="1100" dirty="0" err="1" smtClean="0"/>
              <a:t>Koball</a:t>
            </a:r>
            <a:r>
              <a:rPr lang="en-US" sz="1100" dirty="0" smtClean="0"/>
              <a:t>, Heather, et al. (2011). Synthesis of Research and Resources to Support At-Risk Youth, OPRE Report # OPRE 2011-22, Washington, DC: Office of Planning, Research and Evaluation, Administration for Children and Families, U.S. Department of Health and Human Services. </a:t>
            </a:r>
          </a:p>
          <a:p>
            <a:pPr>
              <a:buNone/>
            </a:pPr>
            <a:r>
              <a:rPr lang="en-US" sz="1100" dirty="0" smtClean="0">
                <a:solidFill>
                  <a:prstClr val="black"/>
                </a:solidFill>
                <a:latin typeface="Garamond" pitchFamily="18" charset="0"/>
              </a:rPr>
              <a:t>Lyons‐Ruth, K; Bronfman, E; &amp; Atwood, G. (1999). A relational diathesis model of hostile‐helpless states of mind: Expressions in mother‐infant interaction. In: Solomon J &amp; George C (Eds.). Attachment disorganization (pp. 33‐69). New York: Guilford. </a:t>
            </a:r>
          </a:p>
          <a:p>
            <a:pPr>
              <a:buNone/>
            </a:pPr>
            <a:r>
              <a:rPr lang="en-US" sz="1100" dirty="0" smtClean="0">
                <a:solidFill>
                  <a:prstClr val="black"/>
                </a:solidFill>
                <a:latin typeface="Garamond" pitchFamily="18" charset="0"/>
              </a:rPr>
              <a:t>Milan, SE &amp; </a:t>
            </a:r>
            <a:r>
              <a:rPr lang="en-US" sz="1100" dirty="0" err="1" smtClean="0">
                <a:solidFill>
                  <a:prstClr val="black"/>
                </a:solidFill>
                <a:latin typeface="Garamond" pitchFamily="18" charset="0"/>
              </a:rPr>
              <a:t>Pinderhughes</a:t>
            </a:r>
            <a:r>
              <a:rPr lang="en-US" sz="1100" dirty="0" smtClean="0">
                <a:solidFill>
                  <a:prstClr val="black"/>
                </a:solidFill>
                <a:latin typeface="Garamond" pitchFamily="18" charset="0"/>
              </a:rPr>
              <a:t>, EE. (2000). Factors influencing maltreated children’s early adjustment in foster care. </a:t>
            </a:r>
            <a:r>
              <a:rPr lang="en-US" sz="1100" i="1" dirty="0" smtClean="0">
                <a:solidFill>
                  <a:prstClr val="black"/>
                </a:solidFill>
                <a:latin typeface="Garamond" pitchFamily="18" charset="0"/>
              </a:rPr>
              <a:t>Development and Psychopathology</a:t>
            </a:r>
            <a:r>
              <a:rPr lang="en-US" sz="1100" dirty="0" smtClean="0">
                <a:solidFill>
                  <a:prstClr val="black"/>
                </a:solidFill>
                <a:latin typeface="Garamond" pitchFamily="18" charset="0"/>
              </a:rPr>
              <a:t>. 12(1):63.</a:t>
            </a:r>
          </a:p>
          <a:p>
            <a:pPr>
              <a:buNone/>
            </a:pPr>
            <a:r>
              <a:rPr lang="en-US" sz="1100" dirty="0" smtClean="0"/>
              <a:t>Miller, EA; Green, AE; </a:t>
            </a:r>
            <a:r>
              <a:rPr lang="en-US" sz="1100" dirty="0" err="1" smtClean="0"/>
              <a:t>Fettes</a:t>
            </a:r>
            <a:r>
              <a:rPr lang="en-US" sz="1100" dirty="0" smtClean="0"/>
              <a:t>, DL; &amp; Aarons, GA. (2011). Prevalence of Maltreatment Among Youths in Public Sectors of Care. </a:t>
            </a:r>
            <a:r>
              <a:rPr lang="en-US" sz="1100" i="1" dirty="0" smtClean="0"/>
              <a:t>Child Maltreatment</a:t>
            </a:r>
            <a:r>
              <a:rPr lang="en-US" sz="1100" dirty="0" smtClean="0"/>
              <a:t>. 16(3):196.</a:t>
            </a:r>
          </a:p>
          <a:p>
            <a:pPr marL="228600" indent="-228600">
              <a:buNone/>
            </a:pPr>
            <a:r>
              <a:rPr lang="en-US" sz="1100" dirty="0" smtClean="0">
                <a:solidFill>
                  <a:prstClr val="black"/>
                </a:solidFill>
                <a:latin typeface="Garamond" pitchFamily="18" charset="0"/>
              </a:rPr>
              <a:t>Perry BD; Pollard RA; Blakely TL; Baker WL; &amp; Vigilante D. (1995). Childhood trauma, the neurobiology of adaptation and use‐dependent development of the brain: How ‘states’ become ‘traits.’ Infant Mental Health Journal. 16:271‐291. </a:t>
            </a:r>
          </a:p>
          <a:p>
            <a:pPr marL="228600" indent="-228600">
              <a:buNone/>
            </a:pPr>
            <a:r>
              <a:rPr lang="en-US" sz="1100" dirty="0" smtClean="0">
                <a:solidFill>
                  <a:prstClr val="black"/>
                </a:solidFill>
                <a:latin typeface="Garamond" pitchFamily="18" charset="0"/>
              </a:rPr>
              <a:t>Perry, BP. (2008). “Child maltreatment: A </a:t>
            </a:r>
            <a:r>
              <a:rPr lang="en-US" sz="1100" dirty="0" err="1" smtClean="0">
                <a:solidFill>
                  <a:prstClr val="black"/>
                </a:solidFill>
                <a:latin typeface="Garamond" pitchFamily="18" charset="0"/>
              </a:rPr>
              <a:t>neurodevelopmental</a:t>
            </a:r>
            <a:r>
              <a:rPr lang="en-US" sz="1100" dirty="0" smtClean="0">
                <a:solidFill>
                  <a:prstClr val="black"/>
                </a:solidFill>
                <a:latin typeface="Garamond" pitchFamily="18" charset="0"/>
              </a:rPr>
              <a:t> perspective on the role of trauma and neglect in psychopathology.” In </a:t>
            </a:r>
            <a:r>
              <a:rPr lang="en-US" sz="1100" dirty="0" err="1" smtClean="0">
                <a:solidFill>
                  <a:prstClr val="black"/>
                </a:solidFill>
                <a:latin typeface="Garamond" pitchFamily="18" charset="0"/>
              </a:rPr>
              <a:t>Beauchine</a:t>
            </a:r>
            <a:r>
              <a:rPr lang="en-US" sz="1100" dirty="0" smtClean="0">
                <a:solidFill>
                  <a:prstClr val="black"/>
                </a:solidFill>
                <a:latin typeface="Garamond" pitchFamily="18" charset="0"/>
              </a:rPr>
              <a:t>, TP &amp; </a:t>
            </a:r>
            <a:r>
              <a:rPr lang="en-US" sz="1100" dirty="0" err="1" smtClean="0">
                <a:solidFill>
                  <a:prstClr val="black"/>
                </a:solidFill>
                <a:latin typeface="Garamond" pitchFamily="18" charset="0"/>
              </a:rPr>
              <a:t>Hinshaw</a:t>
            </a:r>
            <a:r>
              <a:rPr lang="en-US" sz="1100" dirty="0" smtClean="0">
                <a:solidFill>
                  <a:prstClr val="black"/>
                </a:solidFill>
                <a:latin typeface="Garamond" pitchFamily="18" charset="0"/>
              </a:rPr>
              <a:t>, SP. (Eds.). Child and Adolescent Psychopathology (pp. 93‐128). Hoboken, NJ: John Wiley &amp; Sons. </a:t>
            </a:r>
          </a:p>
          <a:p>
            <a:pPr marL="228600" indent="-228600">
              <a:buNone/>
            </a:pPr>
            <a:r>
              <a:rPr lang="en-US" sz="1100" dirty="0" smtClean="0">
                <a:solidFill>
                  <a:prstClr val="black"/>
                </a:solidFill>
                <a:latin typeface="Garamond" pitchFamily="18" charset="0"/>
              </a:rPr>
              <a:t>Reese, CA. (2011). All they need is love? Helping children to recover from neglect and abuse. </a:t>
            </a:r>
            <a:r>
              <a:rPr lang="en-US" sz="1100" i="1" dirty="0" smtClean="0">
                <a:solidFill>
                  <a:prstClr val="black"/>
                </a:solidFill>
                <a:latin typeface="Garamond" pitchFamily="18" charset="0"/>
              </a:rPr>
              <a:t>Archives of Disease in Childhood.</a:t>
            </a:r>
            <a:r>
              <a:rPr lang="en-US" sz="1100" dirty="0" smtClean="0">
                <a:solidFill>
                  <a:prstClr val="black"/>
                </a:solidFill>
                <a:latin typeface="Garamond" pitchFamily="18" charset="0"/>
              </a:rPr>
              <a:t> 96:969.</a:t>
            </a:r>
          </a:p>
          <a:p>
            <a:pPr marL="228600" indent="-228600">
              <a:buNone/>
            </a:pPr>
            <a:r>
              <a:rPr lang="en-US" sz="1100" dirty="0" err="1" smtClean="0">
                <a:solidFill>
                  <a:prstClr val="black"/>
                </a:solidFill>
                <a:latin typeface="Garamond" pitchFamily="18" charset="0"/>
              </a:rPr>
              <a:t>Sorce</a:t>
            </a:r>
            <a:r>
              <a:rPr lang="en-US" sz="1100" dirty="0" smtClean="0">
                <a:solidFill>
                  <a:prstClr val="black"/>
                </a:solidFill>
                <a:latin typeface="Garamond" pitchFamily="18" charset="0"/>
              </a:rPr>
              <a:t>, JF &amp; </a:t>
            </a:r>
            <a:r>
              <a:rPr lang="en-US" sz="1100" dirty="0" err="1" smtClean="0">
                <a:solidFill>
                  <a:prstClr val="black"/>
                </a:solidFill>
                <a:latin typeface="Garamond" pitchFamily="18" charset="0"/>
              </a:rPr>
              <a:t>Emde</a:t>
            </a:r>
            <a:r>
              <a:rPr lang="en-US" sz="1100" dirty="0" smtClean="0">
                <a:solidFill>
                  <a:prstClr val="black"/>
                </a:solidFill>
                <a:latin typeface="Garamond" pitchFamily="18" charset="0"/>
              </a:rPr>
              <a:t>, RN. (1981). Mother’s presence is not enough: Effect of emotional availability on infant exploration. </a:t>
            </a:r>
            <a:r>
              <a:rPr lang="en-US" sz="1100" i="1" dirty="0" smtClean="0">
                <a:solidFill>
                  <a:prstClr val="black"/>
                </a:solidFill>
                <a:latin typeface="Garamond" pitchFamily="18" charset="0"/>
              </a:rPr>
              <a:t>Developmental Psychology</a:t>
            </a:r>
            <a:r>
              <a:rPr lang="en-US" sz="1100" dirty="0" smtClean="0">
                <a:solidFill>
                  <a:prstClr val="black"/>
                </a:solidFill>
                <a:latin typeface="Garamond" pitchFamily="18" charset="0"/>
              </a:rPr>
              <a:t>. 17(6):737.</a:t>
            </a:r>
          </a:p>
          <a:p>
            <a:pPr marL="228600" indent="-228600">
              <a:buNone/>
            </a:pPr>
            <a:r>
              <a:rPr lang="en-US" sz="1100" dirty="0" smtClean="0"/>
              <a:t>van </a:t>
            </a:r>
            <a:r>
              <a:rPr lang="en-US" sz="1100" dirty="0" err="1" smtClean="0"/>
              <a:t>der</a:t>
            </a:r>
            <a:r>
              <a:rPr lang="en-US" sz="1100" dirty="0" smtClean="0"/>
              <a:t> </a:t>
            </a:r>
            <a:r>
              <a:rPr lang="en-US" sz="1100" dirty="0" err="1" smtClean="0"/>
              <a:t>Kolk</a:t>
            </a:r>
            <a:r>
              <a:rPr lang="en-US" sz="1100" dirty="0" smtClean="0"/>
              <a:t>, BA; Roth, S; </a:t>
            </a:r>
            <a:r>
              <a:rPr lang="en-US" sz="1100" dirty="0" err="1" smtClean="0"/>
              <a:t>Pecolvitz</a:t>
            </a:r>
            <a:r>
              <a:rPr lang="en-US" sz="1100" dirty="0" smtClean="0"/>
              <a:t>, D; Sunday, S; &amp; </a:t>
            </a:r>
            <a:r>
              <a:rPr lang="en-US" sz="1100" dirty="0" err="1" smtClean="0"/>
              <a:t>Spinazolla</a:t>
            </a:r>
            <a:r>
              <a:rPr lang="en-US" sz="1100" dirty="0" smtClean="0"/>
              <a:t>, J. (2005). Disorders of extreme stress: The empirical foundation of a complex adaptation to trauma. </a:t>
            </a:r>
            <a:r>
              <a:rPr lang="en-US" sz="1100" i="1" dirty="0" smtClean="0"/>
              <a:t>Journal of Traumatic Stress.</a:t>
            </a:r>
            <a:r>
              <a:rPr lang="en-US" sz="1100" dirty="0" smtClean="0"/>
              <a:t> 18(5):389.</a:t>
            </a:r>
          </a:p>
          <a:p>
            <a:pPr>
              <a:buNone/>
            </a:pPr>
            <a:endParaRPr lang="en-US" sz="1100" dirty="0" smtClean="0">
              <a:latin typeface="Garamond" pitchFamily="18" charset="0"/>
            </a:endParaRPr>
          </a:p>
        </p:txBody>
      </p:sp>
      <p:sp>
        <p:nvSpPr>
          <p:cNvPr id="4" name="Date Placeholder 3"/>
          <p:cNvSpPr>
            <a:spLocks noGrp="1"/>
          </p:cNvSpPr>
          <p:nvPr>
            <p:ph type="dt" sz="half" idx="10"/>
          </p:nvPr>
        </p:nvSpPr>
        <p:spPr/>
        <p:txBody>
          <a:bodyPr/>
          <a:lstStyle/>
          <a:p>
            <a:r>
              <a:rPr lang="en-US" smtClean="0"/>
              <a:t>Apr. 2, 2012</a:t>
            </a:r>
            <a:endParaRPr lang="en-US"/>
          </a:p>
        </p:txBody>
      </p:sp>
      <p:sp>
        <p:nvSpPr>
          <p:cNvPr id="5" name="Slide Number Placeholder 4"/>
          <p:cNvSpPr>
            <a:spLocks noGrp="1"/>
          </p:cNvSpPr>
          <p:nvPr>
            <p:ph type="sldNum" sz="quarter" idx="12"/>
          </p:nvPr>
        </p:nvSpPr>
        <p:spPr/>
        <p:txBody>
          <a:bodyPr/>
          <a:lstStyle/>
          <a:p>
            <a:fld id="{B9933DFC-8A66-4608-995A-7201BFA2730A}"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Ntl. Forum on Youth Violence Prevention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143000"/>
          </a:xfrm>
        </p:spPr>
        <p:txBody>
          <a:bodyPr>
            <a:normAutofit/>
          </a:bodyPr>
          <a:lstStyle/>
          <a:p>
            <a:r>
              <a:rPr lang="en-US" sz="3100" dirty="0" smtClean="0"/>
              <a:t>A History of Maltreatment Is the Norm among Children and Youth in Many Systems</a:t>
            </a:r>
            <a:endParaRPr lang="en-US" sz="3100" dirty="0"/>
          </a:p>
        </p:txBody>
      </p:sp>
      <p:graphicFrame>
        <p:nvGraphicFramePr>
          <p:cNvPr id="4" name="Content Placeholder 3" descr="Chart shows the history of maltreatment among children and youth in many systems: Child Welfare, Substance Abuse Treatment, Mental Health, Juvenile Justice&#10;From: Miller, EA; Green, AE; Fettes, DL; &amp; Aarons, GA., 2011. Data come from a representative sample of 1,715 youths aged 6–18 who received services from one or more of five San Diego County public sectors of care.&#10;"/>
          <p:cNvGraphicFramePr>
            <a:graphicFrameLocks noGrp="1"/>
          </p:cNvGraphicFramePr>
          <p:nvPr>
            <p:ph idx="1"/>
          </p:nvPr>
        </p:nvGraphicFramePr>
        <p:xfrm>
          <a:off x="152400" y="1371600"/>
          <a:ext cx="85344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28600" y="6153090"/>
            <a:ext cx="8763000" cy="400110"/>
          </a:xfrm>
          <a:prstGeom prst="rect">
            <a:avLst/>
          </a:prstGeom>
        </p:spPr>
        <p:txBody>
          <a:bodyPr wrap="square">
            <a:spAutoFit/>
          </a:bodyPr>
          <a:lstStyle/>
          <a:p>
            <a:r>
              <a:rPr lang="en-US" sz="1000" dirty="0" smtClean="0"/>
              <a:t>Miller, EA; Green, AE; </a:t>
            </a:r>
            <a:r>
              <a:rPr lang="en-US" sz="1000" dirty="0" err="1" smtClean="0"/>
              <a:t>Fettes</a:t>
            </a:r>
            <a:r>
              <a:rPr lang="en-US" sz="1000" dirty="0" smtClean="0"/>
              <a:t>, DL; &amp; Aarons, GA., 2011. Data come from a representative sample of 1,715 youths aged 6–18 who received services from one or more of five San Diego County public sectors of care.</a:t>
            </a:r>
            <a:endParaRPr lang="en-US" sz="1000" dirty="0"/>
          </a:p>
        </p:txBody>
      </p:sp>
      <p:sp>
        <p:nvSpPr>
          <p:cNvPr id="8" name="Date Placeholder 7"/>
          <p:cNvSpPr>
            <a:spLocks noGrp="1"/>
          </p:cNvSpPr>
          <p:nvPr>
            <p:ph type="dt" sz="half" idx="10"/>
          </p:nvPr>
        </p:nvSpPr>
        <p:spPr/>
        <p:txBody>
          <a:bodyPr/>
          <a:lstStyle/>
          <a:p>
            <a:r>
              <a:rPr lang="en-US" smtClean="0"/>
              <a:t>Apr. 2, 2012</a:t>
            </a:r>
            <a:endParaRPr lang="en-US"/>
          </a:p>
        </p:txBody>
      </p:sp>
      <p:sp>
        <p:nvSpPr>
          <p:cNvPr id="10" name="Footer Placeholder 9"/>
          <p:cNvSpPr>
            <a:spLocks noGrp="1"/>
          </p:cNvSpPr>
          <p:nvPr>
            <p:ph type="ftr" sz="quarter" idx="11"/>
          </p:nvPr>
        </p:nvSpPr>
        <p:spPr/>
        <p:txBody>
          <a:bodyPr/>
          <a:lstStyle/>
          <a:p>
            <a:r>
              <a:rPr lang="en-US" smtClean="0"/>
              <a:t>Ntl. Forum on Youth Violence Prevention</a:t>
            </a:r>
            <a:endParaRPr lang="en-US"/>
          </a:p>
        </p:txBody>
      </p:sp>
      <p:sp>
        <p:nvSpPr>
          <p:cNvPr id="9" name="Slide Number Placeholder 8"/>
          <p:cNvSpPr>
            <a:spLocks noGrp="1"/>
          </p:cNvSpPr>
          <p:nvPr>
            <p:ph type="sldNum" sz="quarter" idx="12"/>
          </p:nvPr>
        </p:nvSpPr>
        <p:spPr/>
        <p:txBody>
          <a:bodyPr/>
          <a:lstStyle/>
          <a:p>
            <a:fld id="{B9933DFC-8A66-4608-995A-7201BFA2730A}"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457200" y="457200"/>
            <a:ext cx="8229600" cy="685800"/>
          </a:xfrm>
        </p:spPr>
        <p:txBody>
          <a:bodyPr>
            <a:noAutofit/>
          </a:bodyPr>
          <a:lstStyle/>
          <a:p>
            <a:pPr eaLnBrk="1" hangingPunct="1"/>
            <a:r>
              <a:rPr lang="en-US" sz="3200" dirty="0" smtClean="0"/>
              <a:t>Maltreatment Impacts How Youth Form Relationships with Adults</a:t>
            </a:r>
          </a:p>
        </p:txBody>
      </p:sp>
      <p:sp>
        <p:nvSpPr>
          <p:cNvPr id="15364" name="Rectangle 3"/>
          <p:cNvSpPr>
            <a:spLocks noGrp="1" noChangeArrowheads="1"/>
          </p:cNvSpPr>
          <p:nvPr>
            <p:ph idx="1"/>
          </p:nvPr>
        </p:nvSpPr>
        <p:spPr>
          <a:xfrm>
            <a:off x="381000" y="1447800"/>
            <a:ext cx="8229600" cy="4876800"/>
          </a:xfrm>
        </p:spPr>
        <p:txBody>
          <a:bodyPr>
            <a:normAutofit/>
          </a:bodyPr>
          <a:lstStyle/>
          <a:p>
            <a:pPr>
              <a:lnSpc>
                <a:spcPct val="80000"/>
              </a:lnSpc>
            </a:pPr>
            <a:r>
              <a:rPr lang="en-US" sz="1800" dirty="0" smtClean="0">
                <a:solidFill>
                  <a:schemeClr val="accent6">
                    <a:lumMod val="50000"/>
                  </a:schemeClr>
                </a:solidFill>
              </a:rPr>
              <a:t>Maltreatment affects a child's health and well-being as well as the quality of his or her relationships.  </a:t>
            </a:r>
            <a:r>
              <a:rPr lang="en-US" sz="1800" b="1" dirty="0" smtClean="0">
                <a:solidFill>
                  <a:schemeClr val="accent3"/>
                </a:solidFill>
              </a:rPr>
              <a:t>Child maltreatment represents an extreme form of child–parent relationship disruption </a:t>
            </a:r>
            <a:r>
              <a:rPr lang="en-US" sz="1800" dirty="0" smtClean="0">
                <a:solidFill>
                  <a:schemeClr val="accent6">
                    <a:lumMod val="50000"/>
                  </a:schemeClr>
                </a:solidFill>
              </a:rPr>
              <a:t>(Harden, 2004; Milan &amp; </a:t>
            </a:r>
            <a:r>
              <a:rPr lang="en-US" sz="1800" dirty="0" err="1" smtClean="0">
                <a:solidFill>
                  <a:schemeClr val="accent6">
                    <a:lumMod val="50000"/>
                  </a:schemeClr>
                </a:solidFill>
              </a:rPr>
              <a:t>Pinderhughes</a:t>
            </a:r>
            <a:r>
              <a:rPr lang="en-US" sz="1800" dirty="0" smtClean="0">
                <a:solidFill>
                  <a:schemeClr val="accent6">
                    <a:lumMod val="50000"/>
                  </a:schemeClr>
                </a:solidFill>
              </a:rPr>
              <a:t>, 2000).</a:t>
            </a:r>
          </a:p>
          <a:p>
            <a:pPr>
              <a:lnSpc>
                <a:spcPct val="80000"/>
              </a:lnSpc>
              <a:buNone/>
            </a:pPr>
            <a:endParaRPr lang="en-US" sz="1800" dirty="0" smtClean="0">
              <a:solidFill>
                <a:schemeClr val="accent6">
                  <a:lumMod val="50000"/>
                </a:schemeClr>
              </a:solidFill>
            </a:endParaRPr>
          </a:p>
          <a:p>
            <a:pPr>
              <a:lnSpc>
                <a:spcPct val="80000"/>
              </a:lnSpc>
            </a:pPr>
            <a:r>
              <a:rPr lang="en-US" sz="1800" dirty="0" smtClean="0">
                <a:solidFill>
                  <a:schemeClr val="accent6">
                    <a:lumMod val="50000"/>
                  </a:schemeClr>
                </a:solidFill>
              </a:rPr>
              <a:t>Child maltreatment can be considered as a </a:t>
            </a:r>
            <a:r>
              <a:rPr lang="en-US" sz="1800" b="1" dirty="0" smtClean="0">
                <a:solidFill>
                  <a:schemeClr val="accent3"/>
                </a:solidFill>
              </a:rPr>
              <a:t>chronic interpersonal trauma</a:t>
            </a:r>
            <a:r>
              <a:rPr lang="en-US" sz="1800" dirty="0" smtClean="0">
                <a:solidFill>
                  <a:schemeClr val="accent6">
                    <a:lumMod val="50000"/>
                  </a:schemeClr>
                </a:solidFill>
              </a:rPr>
              <a:t>, to which the child is exposed on a daily basis within the context of the caregiver-child relationship (Perry, 2008; van </a:t>
            </a:r>
            <a:r>
              <a:rPr lang="en-US" sz="1800" dirty="0" err="1" smtClean="0">
                <a:solidFill>
                  <a:schemeClr val="accent6">
                    <a:lumMod val="50000"/>
                  </a:schemeClr>
                </a:solidFill>
              </a:rPr>
              <a:t>der</a:t>
            </a:r>
            <a:r>
              <a:rPr lang="en-US" sz="1800" dirty="0" smtClean="0">
                <a:solidFill>
                  <a:schemeClr val="accent6">
                    <a:lumMod val="50000"/>
                  </a:schemeClr>
                </a:solidFill>
              </a:rPr>
              <a:t> </a:t>
            </a:r>
            <a:r>
              <a:rPr lang="en-US" sz="1800" dirty="0" err="1" smtClean="0">
                <a:solidFill>
                  <a:schemeClr val="accent6">
                    <a:lumMod val="50000"/>
                  </a:schemeClr>
                </a:solidFill>
              </a:rPr>
              <a:t>Kolk</a:t>
            </a:r>
            <a:r>
              <a:rPr lang="en-US" sz="1800" dirty="0" smtClean="0">
                <a:solidFill>
                  <a:schemeClr val="accent6">
                    <a:lumMod val="50000"/>
                  </a:schemeClr>
                </a:solidFill>
              </a:rPr>
              <a:t>, 2005). </a:t>
            </a:r>
          </a:p>
          <a:p>
            <a:pPr>
              <a:lnSpc>
                <a:spcPct val="80000"/>
              </a:lnSpc>
              <a:buNone/>
            </a:pPr>
            <a:endParaRPr lang="en-US" sz="1800" dirty="0" smtClean="0">
              <a:solidFill>
                <a:schemeClr val="accent6">
                  <a:lumMod val="50000"/>
                </a:schemeClr>
              </a:solidFill>
            </a:endParaRPr>
          </a:p>
          <a:p>
            <a:pPr>
              <a:lnSpc>
                <a:spcPct val="80000"/>
              </a:lnSpc>
            </a:pPr>
            <a:r>
              <a:rPr lang="en-US" sz="1800" dirty="0" smtClean="0">
                <a:solidFill>
                  <a:schemeClr val="accent6">
                    <a:lumMod val="50000"/>
                  </a:schemeClr>
                </a:solidFill>
              </a:rPr>
              <a:t>Children’s capacity to adequately cope with stress depends largely on the nature of the stress and on the </a:t>
            </a:r>
            <a:r>
              <a:rPr lang="en-US" sz="1800" b="1" dirty="0" smtClean="0">
                <a:solidFill>
                  <a:schemeClr val="accent3"/>
                </a:solidFill>
              </a:rPr>
              <a:t>attachment figure’s capacity to diminish or counter the effects </a:t>
            </a:r>
            <a:r>
              <a:rPr lang="en-US" sz="1800" dirty="0" smtClean="0">
                <a:solidFill>
                  <a:schemeClr val="accent6">
                    <a:lumMod val="50000"/>
                  </a:schemeClr>
                </a:solidFill>
              </a:rPr>
              <a:t>linked to the stressor (Lyons-Ruth et al., 1999). </a:t>
            </a:r>
          </a:p>
          <a:p>
            <a:pPr>
              <a:lnSpc>
                <a:spcPct val="80000"/>
              </a:lnSpc>
              <a:buNone/>
            </a:pPr>
            <a:endParaRPr lang="en-US" sz="1800" dirty="0" smtClean="0">
              <a:solidFill>
                <a:schemeClr val="accent6">
                  <a:lumMod val="50000"/>
                </a:schemeClr>
              </a:solidFill>
            </a:endParaRPr>
          </a:p>
          <a:p>
            <a:pPr>
              <a:lnSpc>
                <a:spcPct val="80000"/>
              </a:lnSpc>
            </a:pPr>
            <a:r>
              <a:rPr lang="en-US" sz="1800" dirty="0" smtClean="0">
                <a:solidFill>
                  <a:schemeClr val="accent6">
                    <a:lumMod val="50000"/>
                  </a:schemeClr>
                </a:solidFill>
              </a:rPr>
              <a:t>The </a:t>
            </a:r>
            <a:r>
              <a:rPr lang="en-US" sz="1800" b="1" dirty="0" smtClean="0">
                <a:solidFill>
                  <a:schemeClr val="accent3"/>
                </a:solidFill>
              </a:rPr>
              <a:t>developmental stage of the child at the onset of the abuse </a:t>
            </a:r>
            <a:r>
              <a:rPr lang="en-US" sz="1800" dirty="0" smtClean="0">
                <a:solidFill>
                  <a:schemeClr val="accent6">
                    <a:lumMod val="50000"/>
                  </a:schemeClr>
                </a:solidFill>
              </a:rPr>
              <a:t>and neglect will influence the type and severity of the consequences (</a:t>
            </a:r>
            <a:r>
              <a:rPr lang="en-US" sz="1800" dirty="0" err="1" smtClean="0">
                <a:solidFill>
                  <a:schemeClr val="accent6">
                    <a:lumMod val="50000"/>
                  </a:schemeClr>
                </a:solidFill>
              </a:rPr>
              <a:t>Frederico</a:t>
            </a:r>
            <a:r>
              <a:rPr lang="en-US" sz="1800" dirty="0" smtClean="0">
                <a:solidFill>
                  <a:schemeClr val="accent6">
                    <a:lumMod val="50000"/>
                  </a:schemeClr>
                </a:solidFill>
              </a:rPr>
              <a:t>, Jackson &amp; Black 2005; Perry 1995). </a:t>
            </a:r>
          </a:p>
          <a:p>
            <a:pPr>
              <a:lnSpc>
                <a:spcPct val="80000"/>
              </a:lnSpc>
              <a:buNone/>
            </a:pPr>
            <a:endParaRPr lang="en-US" sz="1800" dirty="0" smtClean="0">
              <a:solidFill>
                <a:schemeClr val="accent6">
                  <a:lumMod val="50000"/>
                </a:schemeClr>
              </a:solidFill>
            </a:endParaRPr>
          </a:p>
          <a:p>
            <a:pPr>
              <a:lnSpc>
                <a:spcPct val="80000"/>
              </a:lnSpc>
            </a:pPr>
            <a:r>
              <a:rPr lang="en-US" sz="1800" dirty="0" smtClean="0">
                <a:cs typeface="Arial" pitchFamily="34" charset="0"/>
              </a:rPr>
              <a:t>For many maltreated children, nurturing and supportive parental behavior was </a:t>
            </a:r>
            <a:r>
              <a:rPr lang="en-US" sz="1800" b="1" dirty="0" smtClean="0">
                <a:solidFill>
                  <a:schemeClr val="accent3"/>
                </a:solidFill>
                <a:cs typeface="Arial" pitchFamily="34" charset="0"/>
              </a:rPr>
              <a:t>inconsistent or unavailable</a:t>
            </a:r>
            <a:r>
              <a:rPr lang="en-US" sz="1800" dirty="0" smtClean="0">
                <a:cs typeface="Arial" pitchFamily="34" charset="0"/>
              </a:rPr>
              <a:t>, resulting in children who</a:t>
            </a:r>
            <a:r>
              <a:rPr lang="en-US" sz="1800" dirty="0" smtClean="0">
                <a:solidFill>
                  <a:schemeClr val="accent4">
                    <a:lumMod val="50000"/>
                  </a:schemeClr>
                </a:solidFill>
                <a:cs typeface="Arial" pitchFamily="34" charset="0"/>
              </a:rPr>
              <a:t> </a:t>
            </a:r>
            <a:r>
              <a:rPr lang="en-US" sz="1800" b="1" dirty="0" smtClean="0">
                <a:solidFill>
                  <a:schemeClr val="accent3"/>
                </a:solidFill>
                <a:cs typeface="Arial" pitchFamily="34" charset="0"/>
              </a:rPr>
              <a:t>lack confidence to explore new environments and relationships</a:t>
            </a:r>
            <a:r>
              <a:rPr lang="en-US" sz="1800" dirty="0" smtClean="0">
                <a:cs typeface="Arial" pitchFamily="34" charset="0"/>
              </a:rPr>
              <a:t> (</a:t>
            </a:r>
            <a:r>
              <a:rPr lang="en-US" sz="1800" dirty="0" err="1" smtClean="0">
                <a:cs typeface="Arial" pitchFamily="34" charset="0"/>
              </a:rPr>
              <a:t>Bretherton</a:t>
            </a:r>
            <a:r>
              <a:rPr lang="en-US" sz="1800" dirty="0" smtClean="0">
                <a:cs typeface="Arial" pitchFamily="34" charset="0"/>
              </a:rPr>
              <a:t>, 2000; </a:t>
            </a:r>
            <a:r>
              <a:rPr lang="en-US" sz="1800" dirty="0" err="1" smtClean="0">
                <a:cs typeface="Arial" pitchFamily="34" charset="0"/>
              </a:rPr>
              <a:t>Sorce</a:t>
            </a:r>
            <a:r>
              <a:rPr lang="en-US" sz="1800" dirty="0" smtClean="0">
                <a:cs typeface="Arial" pitchFamily="34" charset="0"/>
              </a:rPr>
              <a:t> &amp; </a:t>
            </a:r>
            <a:r>
              <a:rPr lang="en-US" sz="1800" dirty="0" err="1" smtClean="0">
                <a:cs typeface="Arial" pitchFamily="34" charset="0"/>
              </a:rPr>
              <a:t>Emde</a:t>
            </a:r>
            <a:r>
              <a:rPr lang="en-US" sz="1800" dirty="0" smtClean="0">
                <a:cs typeface="Arial" pitchFamily="34" charset="0"/>
              </a:rPr>
              <a:t>, 1981).</a:t>
            </a:r>
            <a:endParaRPr lang="en-US" sz="1800" baseline="30000" dirty="0" smtClean="0">
              <a:cs typeface="Arial" pitchFamily="34" charset="0"/>
            </a:endParaRPr>
          </a:p>
        </p:txBody>
      </p:sp>
      <p:sp>
        <p:nvSpPr>
          <p:cNvPr id="4" name="Date Placeholder 3"/>
          <p:cNvSpPr>
            <a:spLocks noGrp="1"/>
          </p:cNvSpPr>
          <p:nvPr>
            <p:ph type="dt" sz="half" idx="10"/>
          </p:nvPr>
        </p:nvSpPr>
        <p:spPr/>
        <p:txBody>
          <a:bodyPr/>
          <a:lstStyle/>
          <a:p>
            <a:r>
              <a:rPr lang="en-US" dirty="0" smtClean="0"/>
              <a:t>Apr. 2, 2012</a:t>
            </a:r>
            <a:endParaRPr lang="en-US" dirty="0"/>
          </a:p>
        </p:txBody>
      </p:sp>
      <p:sp>
        <p:nvSpPr>
          <p:cNvPr id="5" name="Slide Number Placeholder 4"/>
          <p:cNvSpPr>
            <a:spLocks noGrp="1"/>
          </p:cNvSpPr>
          <p:nvPr>
            <p:ph type="sldNum" sz="quarter" idx="12"/>
          </p:nvPr>
        </p:nvSpPr>
        <p:spPr/>
        <p:txBody>
          <a:bodyPr/>
          <a:lstStyle/>
          <a:p>
            <a:fld id="{B9933DFC-8A66-4608-995A-7201BFA2730A}"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Ntl. Forum on Youth Violence Prevention</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Autofit/>
          </a:bodyPr>
          <a:lstStyle/>
          <a:p>
            <a:r>
              <a:rPr lang="en-US" sz="3200" dirty="0" smtClean="0"/>
              <a:t>Student Shootings in Chicago 2007-2009</a:t>
            </a:r>
            <a:endParaRPr lang="en-US" sz="3200" dirty="0"/>
          </a:p>
        </p:txBody>
      </p:sp>
      <p:sp>
        <p:nvSpPr>
          <p:cNvPr id="7" name="Content Placeholder 6"/>
          <p:cNvSpPr>
            <a:spLocks noGrp="1"/>
          </p:cNvSpPr>
          <p:nvPr>
            <p:ph sz="half" idx="1"/>
          </p:nvPr>
        </p:nvSpPr>
        <p:spPr>
          <a:xfrm>
            <a:off x="457200" y="1066800"/>
            <a:ext cx="4038600" cy="5410200"/>
          </a:xfrm>
        </p:spPr>
        <p:txBody>
          <a:bodyPr>
            <a:noAutofit/>
          </a:bodyPr>
          <a:lstStyle/>
          <a:p>
            <a:pPr marL="228600" indent="-228600">
              <a:spcBef>
                <a:spcPts val="0"/>
              </a:spcBef>
            </a:pPr>
            <a:r>
              <a:rPr lang="en-US" sz="1800" b="1" u="sng" dirty="0" smtClean="0">
                <a:solidFill>
                  <a:schemeClr val="accent4">
                    <a:lumMod val="50000"/>
                  </a:schemeClr>
                </a:solidFill>
              </a:rPr>
              <a:t>Demographics</a:t>
            </a:r>
          </a:p>
          <a:p>
            <a:pPr marL="228600" indent="-228600">
              <a:spcBef>
                <a:spcPts val="0"/>
              </a:spcBef>
              <a:buFontTx/>
              <a:buChar char="•"/>
            </a:pPr>
            <a:r>
              <a:rPr lang="en-US" sz="1800" dirty="0" smtClean="0"/>
              <a:t>90% of all shootings are male</a:t>
            </a:r>
          </a:p>
          <a:p>
            <a:pPr marL="228600" indent="-228600">
              <a:spcBef>
                <a:spcPts val="0"/>
              </a:spcBef>
              <a:buFontTx/>
              <a:buChar char="•"/>
            </a:pPr>
            <a:r>
              <a:rPr lang="en-US" sz="1800" dirty="0" smtClean="0"/>
              <a:t>69% of all shootings are between the ages of 15 to 17</a:t>
            </a:r>
          </a:p>
          <a:p>
            <a:pPr marL="228600" indent="-228600">
              <a:spcBef>
                <a:spcPts val="0"/>
              </a:spcBef>
              <a:buFontTx/>
              <a:buChar char="•"/>
            </a:pPr>
            <a:r>
              <a:rPr lang="en-US" sz="1800" dirty="0" smtClean="0"/>
              <a:t>21% are in Special Ed.</a:t>
            </a:r>
          </a:p>
          <a:p>
            <a:pPr marL="228600" indent="-228600">
              <a:spcBef>
                <a:spcPts val="0"/>
              </a:spcBef>
            </a:pPr>
            <a:r>
              <a:rPr lang="en-US" sz="1800" b="1" u="sng" dirty="0" smtClean="0"/>
              <a:t>Misconduct</a:t>
            </a:r>
          </a:p>
          <a:p>
            <a:pPr marL="228600" indent="-228600">
              <a:spcBef>
                <a:spcPts val="0"/>
              </a:spcBef>
              <a:buFontTx/>
              <a:buChar char="•"/>
            </a:pPr>
            <a:r>
              <a:rPr lang="en-US" sz="1800" dirty="0" smtClean="0"/>
              <a:t>78% have either no Misconduct Code violation or one that is a 3 or less</a:t>
            </a:r>
          </a:p>
          <a:p>
            <a:pPr marL="228600" indent="-228600">
              <a:spcBef>
                <a:spcPts val="0"/>
              </a:spcBef>
              <a:buFontTx/>
              <a:buChar char="•"/>
            </a:pPr>
            <a:r>
              <a:rPr lang="en-US" sz="1800" dirty="0" smtClean="0"/>
              <a:t>48% have never been suspended from school</a:t>
            </a:r>
          </a:p>
          <a:p>
            <a:pPr marL="228600" indent="-228600">
              <a:spcBef>
                <a:spcPts val="0"/>
              </a:spcBef>
            </a:pPr>
            <a:r>
              <a:rPr lang="en-US" sz="1800" b="1" u="sng" dirty="0" smtClean="0"/>
              <a:t>Enrollment</a:t>
            </a:r>
          </a:p>
          <a:p>
            <a:pPr marL="228600" indent="-228600">
              <a:spcBef>
                <a:spcPts val="0"/>
              </a:spcBef>
              <a:buFontTx/>
              <a:buChar char="•"/>
            </a:pPr>
            <a:r>
              <a:rPr lang="en-US" sz="1800" dirty="0" smtClean="0"/>
              <a:t>74% have been continuously enrolled in the same school for at least three semesters</a:t>
            </a:r>
          </a:p>
          <a:p>
            <a:pPr marL="228600" indent="-228600">
              <a:spcBef>
                <a:spcPts val="0"/>
              </a:spcBef>
              <a:buFontTx/>
              <a:buChar char="•"/>
            </a:pPr>
            <a:r>
              <a:rPr lang="en-US" sz="1800" dirty="0" smtClean="0"/>
              <a:t>97% have been continuously enrolled in CPS for at least three semesters</a:t>
            </a:r>
          </a:p>
          <a:p>
            <a:pPr marL="228600" indent="-228600">
              <a:spcBef>
                <a:spcPts val="0"/>
              </a:spcBef>
            </a:pPr>
            <a:r>
              <a:rPr lang="en-US" sz="1800" b="1" u="sng" dirty="0" smtClean="0"/>
              <a:t>Temporal</a:t>
            </a:r>
          </a:p>
          <a:p>
            <a:pPr marL="228600" indent="-228600">
              <a:spcBef>
                <a:spcPts val="0"/>
              </a:spcBef>
              <a:buFontTx/>
              <a:buChar char="•"/>
            </a:pPr>
            <a:r>
              <a:rPr lang="en-US" sz="1800" dirty="0" smtClean="0"/>
              <a:t>70% of all shootings occur outside of Extended Day Hours</a:t>
            </a:r>
          </a:p>
        </p:txBody>
      </p:sp>
      <p:sp>
        <p:nvSpPr>
          <p:cNvPr id="9" name="Content Placeholder 8"/>
          <p:cNvSpPr>
            <a:spLocks noGrp="1"/>
          </p:cNvSpPr>
          <p:nvPr>
            <p:ph sz="half" idx="2"/>
          </p:nvPr>
        </p:nvSpPr>
        <p:spPr>
          <a:xfrm>
            <a:off x="4648200" y="1066800"/>
            <a:ext cx="4038600" cy="5486400"/>
          </a:xfrm>
        </p:spPr>
        <p:txBody>
          <a:bodyPr>
            <a:noAutofit/>
          </a:bodyPr>
          <a:lstStyle/>
          <a:p>
            <a:pPr marL="228600" indent="-228600">
              <a:spcBef>
                <a:spcPts val="0"/>
              </a:spcBef>
            </a:pPr>
            <a:r>
              <a:rPr lang="en-US" sz="1800" b="1" u="sng" dirty="0" smtClean="0"/>
              <a:t>Attendance</a:t>
            </a:r>
          </a:p>
          <a:p>
            <a:pPr marL="228600" indent="-228600">
              <a:spcBef>
                <a:spcPts val="0"/>
              </a:spcBef>
              <a:buFontTx/>
              <a:buChar char="•"/>
            </a:pPr>
            <a:r>
              <a:rPr lang="en-US" sz="1800" dirty="0" smtClean="0"/>
              <a:t>Shooting victims had an average attendance rate of 42% for the month prior to the shooting</a:t>
            </a:r>
          </a:p>
          <a:p>
            <a:pPr marL="228600" indent="-228600">
              <a:spcBef>
                <a:spcPts val="0"/>
              </a:spcBef>
              <a:buFontTx/>
              <a:buChar char="•"/>
            </a:pPr>
            <a:r>
              <a:rPr lang="en-US" sz="1800" b="1" dirty="0" smtClean="0">
                <a:solidFill>
                  <a:schemeClr val="accent3"/>
                </a:solidFill>
              </a:rPr>
              <a:t>32% of shooting victims attended school on the day </a:t>
            </a:r>
            <a:r>
              <a:rPr lang="en-US" sz="1800" dirty="0" smtClean="0"/>
              <a:t>of shooting or on the prior school day if shooting occurred on a weekend.</a:t>
            </a:r>
          </a:p>
          <a:p>
            <a:pPr marL="228600" indent="-228600">
              <a:spcBef>
                <a:spcPts val="0"/>
              </a:spcBef>
            </a:pPr>
            <a:r>
              <a:rPr lang="en-US" sz="1800" b="1" u="sng" dirty="0" smtClean="0"/>
              <a:t>Spatial</a:t>
            </a:r>
          </a:p>
          <a:p>
            <a:pPr marL="228600" indent="-228600">
              <a:spcBef>
                <a:spcPts val="0"/>
              </a:spcBef>
              <a:buFontTx/>
              <a:buChar char="•"/>
            </a:pPr>
            <a:r>
              <a:rPr lang="en-US" sz="1800" dirty="0" smtClean="0"/>
              <a:t>Shootings happened closer to the victims home address than to the school.</a:t>
            </a:r>
          </a:p>
          <a:p>
            <a:pPr lvl="1" indent="-228600">
              <a:spcBef>
                <a:spcPts val="0"/>
              </a:spcBef>
            </a:pPr>
            <a:r>
              <a:rPr lang="en-US" sz="1800" dirty="0" smtClean="0"/>
              <a:t>	</a:t>
            </a:r>
            <a:r>
              <a:rPr lang="en-US" sz="1800" dirty="0" smtClean="0">
                <a:solidFill>
                  <a:schemeClr val="accent3"/>
                </a:solidFill>
              </a:rPr>
              <a:t>-</a:t>
            </a:r>
            <a:r>
              <a:rPr lang="en-US" sz="1800" b="1" dirty="0" smtClean="0">
                <a:solidFill>
                  <a:schemeClr val="accent3"/>
                </a:solidFill>
              </a:rPr>
              <a:t>Median Distance from shooting to victims home: 0.41 miles </a:t>
            </a:r>
          </a:p>
          <a:p>
            <a:pPr lvl="1" indent="-228600">
              <a:spcBef>
                <a:spcPts val="0"/>
              </a:spcBef>
            </a:pPr>
            <a:r>
              <a:rPr lang="en-US" sz="1800" b="1" dirty="0" smtClean="0">
                <a:solidFill>
                  <a:schemeClr val="accent3"/>
                </a:solidFill>
              </a:rPr>
              <a:t>	-Median Distance from shooting to victims school: 1.41 miles</a:t>
            </a:r>
          </a:p>
          <a:p>
            <a:pPr marL="228600" indent="-228600">
              <a:spcBef>
                <a:spcPts val="0"/>
              </a:spcBef>
            </a:pPr>
            <a:r>
              <a:rPr lang="en-US" sz="1800" b="1" u="sng" dirty="0" smtClean="0"/>
              <a:t>Academic Performance</a:t>
            </a:r>
          </a:p>
          <a:p>
            <a:pPr marL="228600" indent="-228600">
              <a:spcBef>
                <a:spcPts val="0"/>
              </a:spcBef>
            </a:pPr>
            <a:r>
              <a:rPr lang="en-US" sz="1800" b="1" dirty="0" smtClean="0">
                <a:solidFill>
                  <a:schemeClr val="accent3"/>
                </a:solidFill>
              </a:rPr>
              <a:t>0.95 grade point average for shooting victims. </a:t>
            </a:r>
          </a:p>
        </p:txBody>
      </p:sp>
      <p:sp>
        <p:nvSpPr>
          <p:cNvPr id="4" name="Date Placeholder 3"/>
          <p:cNvSpPr>
            <a:spLocks noGrp="1"/>
          </p:cNvSpPr>
          <p:nvPr>
            <p:ph type="dt" sz="half" idx="10"/>
          </p:nvPr>
        </p:nvSpPr>
        <p:spPr/>
        <p:txBody>
          <a:bodyPr/>
          <a:lstStyle/>
          <a:p>
            <a:r>
              <a:rPr lang="en-US" smtClean="0"/>
              <a:t>Apr. 2, 2012</a:t>
            </a:r>
            <a:endParaRPr lang="en-US"/>
          </a:p>
        </p:txBody>
      </p:sp>
      <p:sp>
        <p:nvSpPr>
          <p:cNvPr id="5" name="Footer Placeholder 4"/>
          <p:cNvSpPr>
            <a:spLocks noGrp="1"/>
          </p:cNvSpPr>
          <p:nvPr>
            <p:ph type="ftr" sz="quarter" idx="11"/>
          </p:nvPr>
        </p:nvSpPr>
        <p:spPr/>
        <p:txBody>
          <a:bodyPr/>
          <a:lstStyle/>
          <a:p>
            <a:r>
              <a:rPr lang="en-US" smtClean="0"/>
              <a:t>Ntl. Forum on Youth Violence Prevention</a:t>
            </a:r>
            <a:endParaRPr lang="en-US"/>
          </a:p>
        </p:txBody>
      </p:sp>
      <p:sp>
        <p:nvSpPr>
          <p:cNvPr id="6" name="Slide Number Placeholder 5"/>
          <p:cNvSpPr>
            <a:spLocks noGrp="1"/>
          </p:cNvSpPr>
          <p:nvPr>
            <p:ph type="sldNum" sz="quarter" idx="12"/>
          </p:nvPr>
        </p:nvSpPr>
        <p:spPr/>
        <p:txBody>
          <a:bodyPr/>
          <a:lstStyle/>
          <a:p>
            <a:fld id="{B9933DFC-8A66-4608-995A-7201BFA2730A}"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rot="16200000">
            <a:off x="-1790700" y="2400300"/>
            <a:ext cx="6096000" cy="1905000"/>
          </a:xfrm>
        </p:spPr>
        <p:txBody>
          <a:bodyPr>
            <a:normAutofit fontScale="90000"/>
          </a:bodyPr>
          <a:lstStyle/>
          <a:p>
            <a:r>
              <a:rPr lang="en-US" dirty="0" smtClean="0"/>
              <a:t>Path of Maltreatment’s Impact on Relationships throughout Life</a:t>
            </a:r>
            <a:endParaRPr lang="en-US" dirty="0"/>
          </a:p>
        </p:txBody>
      </p:sp>
      <p:graphicFrame>
        <p:nvGraphicFramePr>
          <p:cNvPr id="4" name="Diagram 3" descr="Diagram showing the path of maltreatment's impact on relationships throughout an individual's life. The first box states: Abusive or Neglectful Parenting. The second box states: Insecure Attachments, Emotional Dysregulation, Negative Internal Working Models. The third box states: Maladaptive Coping Strategies. the fourth box states: Poor Social Functioning, Disturbed Peer Relationships. The fifth box states: Psychological Distress. The sixth box states: Adult Relationship Dysfunction "/>
          <p:cNvGraphicFramePr/>
          <p:nvPr/>
        </p:nvGraphicFramePr>
        <p:xfrm>
          <a:off x="2133600" y="228600"/>
          <a:ext cx="7010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r>
              <a:rPr lang="en-US" smtClean="0"/>
              <a:t>Apr. 2, 2012</a:t>
            </a:r>
            <a:endParaRPr lang="en-US"/>
          </a:p>
        </p:txBody>
      </p:sp>
      <p:sp>
        <p:nvSpPr>
          <p:cNvPr id="8" name="Footer Placeholder 7"/>
          <p:cNvSpPr>
            <a:spLocks noGrp="1"/>
          </p:cNvSpPr>
          <p:nvPr>
            <p:ph type="ftr" sz="quarter" idx="11"/>
          </p:nvPr>
        </p:nvSpPr>
        <p:spPr/>
        <p:txBody>
          <a:bodyPr/>
          <a:lstStyle/>
          <a:p>
            <a:r>
              <a:rPr lang="en-US" smtClean="0"/>
              <a:t>Ntl. Forum on Youth Violence Prevention</a:t>
            </a:r>
            <a:endParaRPr lang="en-US"/>
          </a:p>
        </p:txBody>
      </p:sp>
      <p:sp>
        <p:nvSpPr>
          <p:cNvPr id="7" name="Slide Number Placeholder 6"/>
          <p:cNvSpPr>
            <a:spLocks noGrp="1"/>
          </p:cNvSpPr>
          <p:nvPr>
            <p:ph type="sldNum" sz="quarter" idx="12"/>
          </p:nvPr>
        </p:nvSpPr>
        <p:spPr/>
        <p:txBody>
          <a:bodyPr/>
          <a:lstStyle/>
          <a:p>
            <a:fld id="{B9933DFC-8A66-4608-995A-7201BFA2730A}"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685800"/>
          </a:xfrm>
        </p:spPr>
        <p:txBody>
          <a:bodyPr>
            <a:normAutofit/>
          </a:bodyPr>
          <a:lstStyle/>
          <a:p>
            <a:r>
              <a:rPr lang="en-US" sz="3200" b="1" dirty="0" smtClean="0"/>
              <a:t>Relationship Functioning in Child Welfare</a:t>
            </a:r>
            <a:endParaRPr lang="en-US" sz="3200" b="1" dirty="0"/>
          </a:p>
        </p:txBody>
      </p:sp>
      <p:graphicFrame>
        <p:nvGraphicFramePr>
          <p:cNvPr id="6" name="Content Placeholder 5" descr="Chart showing the percentage of very low social skills among children receiving child welfare services, by placement setting: In-Home, Kinship Care, Foster Care, Group Home or Residential Program"/>
          <p:cNvGraphicFramePr>
            <a:graphicFrameLocks noGrp="1"/>
          </p:cNvGraphicFramePr>
          <p:nvPr>
            <p:ph idx="1"/>
          </p:nvPr>
        </p:nvGraphicFramePr>
        <p:xfrm>
          <a:off x="457200" y="990600"/>
          <a:ext cx="82296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1DB095A0-FEC0-40CD-A0BA-BEB47D1E943F}" type="slidenum">
              <a:rPr lang="en-US" smtClean="0"/>
              <a:pPr/>
              <a:t>6</a:t>
            </a:fld>
            <a:endParaRPr lang="en-US"/>
          </a:p>
        </p:txBody>
      </p:sp>
      <p:sp>
        <p:nvSpPr>
          <p:cNvPr id="7" name="TextBox 6"/>
          <p:cNvSpPr txBox="1"/>
          <p:nvPr/>
        </p:nvSpPr>
        <p:spPr>
          <a:xfrm>
            <a:off x="533400" y="6248400"/>
            <a:ext cx="8153400" cy="246221"/>
          </a:xfrm>
          <a:prstGeom prst="rect">
            <a:avLst/>
          </a:prstGeom>
          <a:noFill/>
        </p:spPr>
        <p:txBody>
          <a:bodyPr wrap="square" rtlCol="0">
            <a:spAutoFit/>
          </a:bodyPr>
          <a:lstStyle/>
          <a:p>
            <a:r>
              <a:rPr lang="en-US" sz="1000" dirty="0" smtClean="0"/>
              <a:t>Casanueva, </a:t>
            </a:r>
            <a:r>
              <a:rPr lang="en-US" sz="1000" dirty="0" err="1" smtClean="0"/>
              <a:t>Ringeisen</a:t>
            </a:r>
            <a:r>
              <a:rPr lang="en-US" sz="1000" dirty="0" smtClean="0"/>
              <a:t>, Wilson, Smith, &amp; Dolan, 2011.</a:t>
            </a:r>
            <a:endParaRPr lang="en-US" sz="1000" dirty="0">
              <a:latin typeface="Garamond" pitchFamily="18" charset="0"/>
            </a:endParaRPr>
          </a:p>
        </p:txBody>
      </p:sp>
      <p:sp>
        <p:nvSpPr>
          <p:cNvPr id="9" name="Date Placeholder 8"/>
          <p:cNvSpPr>
            <a:spLocks noGrp="1"/>
          </p:cNvSpPr>
          <p:nvPr>
            <p:ph type="dt" sz="half" idx="10"/>
          </p:nvPr>
        </p:nvSpPr>
        <p:spPr/>
        <p:txBody>
          <a:bodyPr/>
          <a:lstStyle/>
          <a:p>
            <a:r>
              <a:rPr lang="en-US" smtClean="0"/>
              <a:t>Apr. 2, 2012</a:t>
            </a:r>
            <a:endParaRPr lang="en-US"/>
          </a:p>
        </p:txBody>
      </p:sp>
      <p:sp>
        <p:nvSpPr>
          <p:cNvPr id="10" name="Footer Placeholder 9"/>
          <p:cNvSpPr>
            <a:spLocks noGrp="1"/>
          </p:cNvSpPr>
          <p:nvPr>
            <p:ph type="ftr" sz="quarter" idx="11"/>
          </p:nvPr>
        </p:nvSpPr>
        <p:spPr/>
        <p:txBody>
          <a:bodyPr/>
          <a:lstStyle/>
          <a:p>
            <a:r>
              <a:rPr lang="en-US" smtClean="0"/>
              <a:t>Ntl. Forum on Youth Violence Prevention</a:t>
            </a:r>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686800" cy="639762"/>
          </a:xfrm>
        </p:spPr>
        <p:txBody>
          <a:bodyPr>
            <a:noAutofit/>
          </a:bodyPr>
          <a:lstStyle/>
          <a:p>
            <a:r>
              <a:rPr lang="en-US" sz="3600" b="1" dirty="0" smtClean="0"/>
              <a:t>Relational Functioning as Well-being?</a:t>
            </a:r>
            <a:endParaRPr lang="en-US" sz="3600" b="1" dirty="0"/>
          </a:p>
        </p:txBody>
      </p:sp>
      <p:graphicFrame>
        <p:nvGraphicFramePr>
          <p:cNvPr id="6" name="Chart 5" descr="Chart showing the correlates of resilience to adult psychopathology"/>
          <p:cNvGraphicFramePr/>
          <p:nvPr/>
        </p:nvGraphicFramePr>
        <p:xfrm>
          <a:off x="152400" y="1066800"/>
          <a:ext cx="86868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57200" y="6246168"/>
            <a:ext cx="8153400" cy="230832"/>
          </a:xfrm>
          <a:prstGeom prst="rect">
            <a:avLst/>
          </a:prstGeom>
          <a:noFill/>
        </p:spPr>
        <p:txBody>
          <a:bodyPr wrap="square" rtlCol="0">
            <a:spAutoFit/>
          </a:bodyPr>
          <a:lstStyle/>
          <a:p>
            <a:r>
              <a:rPr lang="en-US" sz="900" dirty="0" err="1" smtClean="0">
                <a:latin typeface="Garamond" pitchFamily="18" charset="0"/>
              </a:rPr>
              <a:t>Collishaw</a:t>
            </a:r>
            <a:r>
              <a:rPr lang="en-US" sz="900" dirty="0" smtClean="0">
                <a:latin typeface="Garamond" pitchFamily="18" charset="0"/>
              </a:rPr>
              <a:t>, Pickles, Messer, </a:t>
            </a:r>
            <a:r>
              <a:rPr lang="en-US" sz="900" dirty="0" err="1" smtClean="0">
                <a:latin typeface="Garamond" pitchFamily="18" charset="0"/>
              </a:rPr>
              <a:t>Rutter</a:t>
            </a:r>
            <a:r>
              <a:rPr lang="en-US" sz="900" dirty="0" smtClean="0">
                <a:latin typeface="Garamond" pitchFamily="18" charset="0"/>
              </a:rPr>
              <a:t>, Shearer, &amp; </a:t>
            </a:r>
            <a:r>
              <a:rPr lang="en-US" sz="900" dirty="0" err="1" smtClean="0">
                <a:latin typeface="Garamond" pitchFamily="18" charset="0"/>
              </a:rPr>
              <a:t>Maughan</a:t>
            </a:r>
            <a:r>
              <a:rPr lang="en-US" sz="900" dirty="0" smtClean="0">
                <a:latin typeface="Garamond" pitchFamily="18" charset="0"/>
              </a:rPr>
              <a:t>, 2007.</a:t>
            </a:r>
            <a:endParaRPr lang="en-US" sz="900" dirty="0">
              <a:latin typeface="Garamond" pitchFamily="18" charset="0"/>
            </a:endParaRPr>
          </a:p>
        </p:txBody>
      </p:sp>
      <p:sp>
        <p:nvSpPr>
          <p:cNvPr id="8" name="Date Placeholder 7"/>
          <p:cNvSpPr>
            <a:spLocks noGrp="1"/>
          </p:cNvSpPr>
          <p:nvPr>
            <p:ph type="dt" sz="half" idx="10"/>
          </p:nvPr>
        </p:nvSpPr>
        <p:spPr/>
        <p:txBody>
          <a:bodyPr/>
          <a:lstStyle/>
          <a:p>
            <a:r>
              <a:rPr lang="en-US" smtClean="0"/>
              <a:t>Apr. 2, 2012</a:t>
            </a:r>
            <a:endParaRPr lang="en-US"/>
          </a:p>
        </p:txBody>
      </p:sp>
      <p:sp>
        <p:nvSpPr>
          <p:cNvPr id="10" name="Footer Placeholder 9"/>
          <p:cNvSpPr>
            <a:spLocks noGrp="1"/>
          </p:cNvSpPr>
          <p:nvPr>
            <p:ph type="ftr" sz="quarter" idx="11"/>
          </p:nvPr>
        </p:nvSpPr>
        <p:spPr/>
        <p:txBody>
          <a:bodyPr/>
          <a:lstStyle/>
          <a:p>
            <a:r>
              <a:rPr lang="en-US" smtClean="0"/>
              <a:t>Ntl. Forum on Youth Violence Prevention</a:t>
            </a:r>
            <a:endParaRPr lang="en-US"/>
          </a:p>
        </p:txBody>
      </p:sp>
      <p:sp>
        <p:nvSpPr>
          <p:cNvPr id="9" name="Slide Number Placeholder 8"/>
          <p:cNvSpPr>
            <a:spLocks noGrp="1"/>
          </p:cNvSpPr>
          <p:nvPr>
            <p:ph type="sldNum" sz="quarter" idx="12"/>
          </p:nvPr>
        </p:nvSpPr>
        <p:spPr/>
        <p:txBody>
          <a:bodyPr/>
          <a:lstStyle/>
          <a:p>
            <a:fld id="{B9933DFC-8A66-4608-995A-7201BFA2730A}"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685800"/>
          </a:xfrm>
        </p:spPr>
        <p:txBody>
          <a:bodyPr>
            <a:noAutofit/>
          </a:bodyPr>
          <a:lstStyle/>
          <a:p>
            <a:r>
              <a:rPr lang="en-US" sz="2400" dirty="0" smtClean="0"/>
              <a:t>Typical Programs for Youth Yield Poor Outcomes</a:t>
            </a:r>
            <a:endParaRPr lang="en-US" sz="2400" dirty="0"/>
          </a:p>
        </p:txBody>
      </p:sp>
      <p:graphicFrame>
        <p:nvGraphicFramePr>
          <p:cNvPr id="3" name="Table 2" descr="Table showing the Chaffee Foster Care Independence ProgramTypes: Tutoring and Mentoring, Life Skills Training, Employment, Intensive Care Management and Mentoring. The last two columns show the Outcomes and Findings"/>
          <p:cNvGraphicFramePr>
            <a:graphicFrameLocks noGrp="1"/>
          </p:cNvGraphicFramePr>
          <p:nvPr/>
        </p:nvGraphicFramePr>
        <p:xfrm>
          <a:off x="304800" y="838200"/>
          <a:ext cx="8686800" cy="55321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71700"/>
                <a:gridCol w="3771900"/>
                <a:gridCol w="2743200"/>
              </a:tblGrid>
              <a:tr h="929640">
                <a:tc>
                  <a:txBody>
                    <a:bodyPr/>
                    <a:lstStyle/>
                    <a:p>
                      <a:pPr algn="l"/>
                      <a:r>
                        <a:rPr lang="en-US" sz="1800" dirty="0" smtClean="0"/>
                        <a:t>Chaffee Foster Care Independence</a:t>
                      </a:r>
                      <a:r>
                        <a:rPr lang="en-US" sz="1800" baseline="0" dirty="0" smtClean="0"/>
                        <a:t> Program Type</a:t>
                      </a:r>
                      <a:endParaRPr lang="en-US" sz="1800" dirty="0"/>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1">
                        <a:lumMod val="50000"/>
                      </a:schemeClr>
                    </a:solidFill>
                  </a:tcPr>
                </a:tc>
                <a:tc>
                  <a:txBody>
                    <a:bodyPr/>
                    <a:lstStyle/>
                    <a:p>
                      <a:pPr algn="ctr"/>
                      <a:r>
                        <a:rPr lang="en-US" sz="1800" dirty="0" smtClean="0"/>
                        <a:t>Outcomes Measures</a:t>
                      </a:r>
                      <a:endParaRPr lang="en-US" sz="1800" dirty="0"/>
                    </a:p>
                  </a:txBody>
                  <a:tcPr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1">
                        <a:lumMod val="50000"/>
                      </a:schemeClr>
                    </a:solidFill>
                  </a:tcPr>
                </a:tc>
                <a:tc>
                  <a:txBody>
                    <a:bodyPr/>
                    <a:lstStyle/>
                    <a:p>
                      <a:pPr algn="ctr"/>
                      <a:r>
                        <a:rPr lang="en-US" sz="1800" dirty="0" smtClean="0"/>
                        <a:t>Findings</a:t>
                      </a:r>
                      <a:endParaRPr lang="en-US" sz="1800" dirty="0"/>
                    </a:p>
                  </a:txBody>
                  <a:tcPr anchor="b">
                    <a:lnL w="127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accent1">
                        <a:lumMod val="50000"/>
                      </a:schemeClr>
                    </a:solidFill>
                  </a:tcPr>
                </a:tc>
              </a:tr>
              <a:tr h="518160">
                <a:tc>
                  <a:txBody>
                    <a:bodyPr/>
                    <a:lstStyle/>
                    <a:p>
                      <a:r>
                        <a:rPr lang="en-US" sz="1600" dirty="0" smtClean="0"/>
                        <a:t>Tutoring and Mentoring</a:t>
                      </a:r>
                      <a:endParaRPr lang="en-US" sz="1600" dirty="0"/>
                    </a:p>
                  </a:txBody>
                  <a:tcPr>
                    <a:lnL w="12700" cmpd="sng">
                      <a:noFill/>
                    </a:lnL>
                    <a:lnR w="12700" cap="flat" cmpd="sng" algn="ctr">
                      <a:solidFill>
                        <a:schemeClr val="bg1">
                          <a:lumMod val="50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mn-lt"/>
                          <a:ea typeface="+mn-ea"/>
                          <a:cs typeface="+mn-cs"/>
                        </a:rPr>
                        <a:t>Age percentile in reading and math, school grades, high school completion, highest grade completed, and school behavior problems	</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r>
                        <a:rPr lang="en-US" sz="1400" dirty="0" smtClean="0"/>
                        <a:t>No</a:t>
                      </a:r>
                      <a:r>
                        <a:rPr lang="en-US" sz="1400" baseline="0" dirty="0" smtClean="0"/>
                        <a:t> statistically significant difference on key outcomes</a:t>
                      </a:r>
                      <a:endParaRPr lang="en-US" sz="1400" dirty="0"/>
                    </a:p>
                  </a:txBody>
                  <a:tcPr>
                    <a:lnL w="12700" cap="flat" cmpd="sng" algn="ctr">
                      <a:solidFill>
                        <a:schemeClr val="bg1">
                          <a:lumMod val="50000"/>
                        </a:schemeClr>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r>
              <a:tr h="929640">
                <a:tc>
                  <a:txBody>
                    <a:bodyPr/>
                    <a:lstStyle/>
                    <a:p>
                      <a:r>
                        <a:rPr lang="en-US" sz="1600" dirty="0" smtClean="0"/>
                        <a:t>Life Skills Training</a:t>
                      </a:r>
                      <a:endParaRPr lang="en-US" sz="1600" dirty="0"/>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mn-lt"/>
                          <a:ea typeface="+mn-ea"/>
                          <a:cs typeface="+mn-cs"/>
                        </a:rPr>
                        <a:t>High school completion, current employment, earnings, net worth, economic hardship, receipt of financial assistance, residential instability, homelessness, delinquency, pregnancy, possession of personal documents, any bank account, and sense of preparedness in 18 areas of adult living 	</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a:t>
                      </a:r>
                      <a:r>
                        <a:rPr lang="en-US" sz="1400" baseline="0" dirty="0" smtClean="0"/>
                        <a:t> statistically significant difference on key outcomes</a:t>
                      </a:r>
                      <a:endParaRPr lang="en-US" sz="1400" dirty="0" smtClean="0"/>
                    </a:p>
                    <a:p>
                      <a:endParaRPr lang="en-US" sz="1400" dirty="0"/>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r>
              <a:tr h="929640">
                <a:tc>
                  <a:txBody>
                    <a:bodyPr/>
                    <a:lstStyle/>
                    <a:p>
                      <a:r>
                        <a:rPr lang="en-US" sz="1600" dirty="0" smtClean="0"/>
                        <a:t>Employment</a:t>
                      </a:r>
                      <a:endParaRPr lang="en-US" sz="1600" dirty="0"/>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mn-lt"/>
                          <a:ea typeface="+mn-ea"/>
                          <a:cs typeface="+mn-cs"/>
                        </a:rPr>
                        <a:t>High school completion, college attendance, current employment, earnings, net worth, economic hardship, receipt of financial assistance, residential instability, homelessness, delinquency, pregnancy, possession of personal documents, any bank account, and sense of preparedness in 18 areas of adult living 	</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a:t>
                      </a:r>
                      <a:r>
                        <a:rPr lang="en-US" sz="1400" baseline="0" dirty="0" smtClean="0"/>
                        <a:t> statistically significant difference on key outcomes</a:t>
                      </a:r>
                      <a:endParaRPr lang="en-US" sz="1400" dirty="0" smtClean="0"/>
                    </a:p>
                    <a:p>
                      <a:endParaRPr lang="en-US" sz="1400" dirty="0"/>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r h="929640">
                <a:tc>
                  <a:txBody>
                    <a:bodyPr/>
                    <a:lstStyle/>
                    <a:p>
                      <a:r>
                        <a:rPr lang="en-US" sz="1600" dirty="0" smtClean="0"/>
                        <a:t>Intensive Case Management and Mentoring</a:t>
                      </a:r>
                      <a:endParaRPr lang="en-US" sz="1600" dirty="0"/>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EF5FA"/>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mn-lt"/>
                          <a:ea typeface="+mn-ea"/>
                          <a:cs typeface="+mn-cs"/>
                        </a:rPr>
                        <a:t>High school completion, college enrollment and persistence, current employment, employment past year, earnings, net worth, economic hardship, receipt of financial assistance, residential instability, homelessness, delinquency, pregnancy, possession of personal documents, any bank account, and sense of preparedness in 18 areas of adult </a:t>
                      </a:r>
                      <a:r>
                        <a:rPr lang="en-US" sz="1200" kern="1200" baseline="0" dirty="0" err="1" smtClean="0">
                          <a:solidFill>
                            <a:schemeClr val="dk1"/>
                          </a:solidFill>
                          <a:latin typeface="+mn-lt"/>
                          <a:ea typeface="+mn-ea"/>
                          <a:cs typeface="+mn-cs"/>
                        </a:rPr>
                        <a:t>livng</a:t>
                      </a:r>
                      <a:r>
                        <a:rPr lang="en-US" sz="1200" kern="1200" baseline="0" dirty="0" smtClean="0">
                          <a:solidFill>
                            <a:schemeClr val="dk1"/>
                          </a:solidFill>
                          <a:latin typeface="+mn-lt"/>
                          <a:ea typeface="+mn-ea"/>
                          <a:cs typeface="+mn-cs"/>
                        </a:rPr>
                        <a:t> 	</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EF5FA"/>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latin typeface="+mn-lt"/>
                          <a:ea typeface="+mn-ea"/>
                          <a:cs typeface="+mn-cs"/>
                        </a:rPr>
                        <a:t>Higher rates of college attendance and persistence among treatment than control group youth but difference was largely explained by continued child welfare system involvement among youth in the treatment group </a:t>
                      </a:r>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EF5FA"/>
                    </a:solidFill>
                  </a:tcPr>
                </a:tc>
              </a:tr>
            </a:tbl>
          </a:graphicData>
        </a:graphic>
      </p:graphicFrame>
      <p:sp>
        <p:nvSpPr>
          <p:cNvPr id="5" name="Rectangle 4"/>
          <p:cNvSpPr/>
          <p:nvPr/>
        </p:nvSpPr>
        <p:spPr>
          <a:xfrm>
            <a:off x="381000" y="6096000"/>
            <a:ext cx="8610600" cy="230832"/>
          </a:xfrm>
          <a:prstGeom prst="rect">
            <a:avLst/>
          </a:prstGeom>
        </p:spPr>
        <p:txBody>
          <a:bodyPr wrap="square">
            <a:spAutoFit/>
          </a:bodyPr>
          <a:lstStyle/>
          <a:p>
            <a:r>
              <a:rPr lang="en-US" sz="900" dirty="0" err="1" smtClean="0"/>
              <a:t>Koball</a:t>
            </a:r>
            <a:r>
              <a:rPr lang="en-US" sz="900" dirty="0" smtClean="0"/>
              <a:t>, Heather, et al., 2011.</a:t>
            </a:r>
            <a:endParaRPr lang="en-US" sz="900" dirty="0"/>
          </a:p>
        </p:txBody>
      </p:sp>
      <p:sp>
        <p:nvSpPr>
          <p:cNvPr id="6" name="Date Placeholder 5"/>
          <p:cNvSpPr>
            <a:spLocks noGrp="1"/>
          </p:cNvSpPr>
          <p:nvPr>
            <p:ph type="dt" sz="half" idx="10"/>
          </p:nvPr>
        </p:nvSpPr>
        <p:spPr/>
        <p:txBody>
          <a:bodyPr/>
          <a:lstStyle/>
          <a:p>
            <a:r>
              <a:rPr lang="en-US" smtClean="0"/>
              <a:t>Apr. 2, 2012</a:t>
            </a:r>
            <a:endParaRPr lang="en-US"/>
          </a:p>
        </p:txBody>
      </p:sp>
      <p:sp>
        <p:nvSpPr>
          <p:cNvPr id="8" name="Footer Placeholder 7"/>
          <p:cNvSpPr>
            <a:spLocks noGrp="1"/>
          </p:cNvSpPr>
          <p:nvPr>
            <p:ph type="ftr" sz="quarter" idx="11"/>
          </p:nvPr>
        </p:nvSpPr>
        <p:spPr/>
        <p:txBody>
          <a:bodyPr/>
          <a:lstStyle/>
          <a:p>
            <a:r>
              <a:rPr lang="en-US" smtClean="0"/>
              <a:t>Ntl. Forum on Youth Violence Prevention</a:t>
            </a:r>
            <a:endParaRPr lang="en-US"/>
          </a:p>
        </p:txBody>
      </p:sp>
      <p:sp>
        <p:nvSpPr>
          <p:cNvPr id="7" name="Slide Number Placeholder 6"/>
          <p:cNvSpPr>
            <a:spLocks noGrp="1"/>
          </p:cNvSpPr>
          <p:nvPr>
            <p:ph type="sldNum" sz="quarter" idx="12"/>
          </p:nvPr>
        </p:nvSpPr>
        <p:spPr/>
        <p:txBody>
          <a:bodyPr/>
          <a:lstStyle/>
          <a:p>
            <a:fld id="{E00DAD3E-EEF4-46BC-B7F0-2236D61E6124}"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3200" dirty="0" smtClean="0"/>
              <a:t>Barriers to and Facilitators of Interpersonal Connection</a:t>
            </a:r>
            <a:endParaRPr lang="en-US" sz="3200" dirty="0"/>
          </a:p>
        </p:txBody>
      </p:sp>
      <p:sp>
        <p:nvSpPr>
          <p:cNvPr id="11" name="Content Placeholder 10"/>
          <p:cNvSpPr>
            <a:spLocks noGrp="1"/>
          </p:cNvSpPr>
          <p:nvPr>
            <p:ph idx="1"/>
          </p:nvPr>
        </p:nvSpPr>
        <p:spPr>
          <a:xfrm>
            <a:off x="304800" y="1295401"/>
            <a:ext cx="8382000" cy="2133599"/>
          </a:xfrm>
        </p:spPr>
        <p:txBody>
          <a:bodyPr>
            <a:normAutofit fontScale="92500" lnSpcReduction="10000"/>
          </a:bodyPr>
          <a:lstStyle/>
          <a:p>
            <a:pPr>
              <a:buNone/>
            </a:pPr>
            <a:r>
              <a:rPr lang="en-US" sz="1800" b="1" dirty="0" smtClean="0"/>
              <a:t>	</a:t>
            </a:r>
          </a:p>
          <a:p>
            <a:pPr>
              <a:buNone/>
            </a:pPr>
            <a:r>
              <a:rPr lang="en-US" sz="1800" b="1" dirty="0" smtClean="0"/>
              <a:t>	</a:t>
            </a:r>
            <a:r>
              <a:rPr lang="en-US" sz="2000" b="1" dirty="0" smtClean="0"/>
              <a:t>Establishing or repairing of a protective, emotionally responsive child–adult relationship for a maltreated child or a child at risk of maltreatment should be the central focus of services.  </a:t>
            </a:r>
          </a:p>
          <a:p>
            <a:pPr>
              <a:buNone/>
            </a:pPr>
            <a:endParaRPr lang="en-US" sz="2000" dirty="0" smtClean="0"/>
          </a:p>
          <a:p>
            <a:pPr>
              <a:buNone/>
            </a:pPr>
            <a:r>
              <a:rPr lang="en-US" sz="2000" dirty="0" smtClean="0"/>
              <a:t>	If we choose to intervene on behalf of maltreated children, it is incumbent on us to rehabilitate the capacity of these children to engage in healthy relationships.</a:t>
            </a:r>
          </a:p>
        </p:txBody>
      </p:sp>
      <p:sp>
        <p:nvSpPr>
          <p:cNvPr id="4" name="Rectangle 3" descr="Barriers to Connection:&#10;Fear of the Emotional Risk&#10;Fear of indebtedness&#10;Fear of being failed&#10;Being pushed to bond too quickly&#10;Resistance to directive advice&#10;Adult lacks understanding of youth’s culture or background"/>
          <p:cNvSpPr/>
          <p:nvPr/>
        </p:nvSpPr>
        <p:spPr>
          <a:xfrm>
            <a:off x="304800" y="3733800"/>
            <a:ext cx="4114800" cy="2619829"/>
          </a:xfrm>
          <a:prstGeom prst="rect">
            <a:avLst/>
          </a:prstGeom>
          <a:solidFill>
            <a:schemeClr val="accent3">
              <a:lumMod val="75000"/>
            </a:schemeClr>
          </a:solidFill>
          <a:ln>
            <a:noFill/>
          </a:ln>
        </p:spPr>
        <p:style>
          <a:lnRef idx="1">
            <a:schemeClr val="accent3"/>
          </a:lnRef>
          <a:fillRef idx="3">
            <a:schemeClr val="accent3"/>
          </a:fillRef>
          <a:effectRef idx="2">
            <a:schemeClr val="accent3"/>
          </a:effectRef>
          <a:fontRef idx="minor">
            <a:schemeClr val="lt1"/>
          </a:fontRef>
        </p:style>
        <p:txBody>
          <a:bodyPr rtlCol="0" anchor="t" anchorCtr="0"/>
          <a:lstStyle/>
          <a:p>
            <a:r>
              <a:rPr lang="en-US" sz="2000" b="1" dirty="0" smtClean="0">
                <a:latin typeface="+mj-lt"/>
              </a:rPr>
              <a:t>Barriers to Connection:</a:t>
            </a:r>
          </a:p>
          <a:p>
            <a:endParaRPr lang="en-US" sz="1100" dirty="0"/>
          </a:p>
          <a:p>
            <a:pPr marL="114300" indent="-114300">
              <a:buFont typeface="Arial" pitchFamily="34" charset="0"/>
              <a:buChar char="•"/>
            </a:pPr>
            <a:r>
              <a:rPr lang="en-US" sz="1600" dirty="0" smtClean="0"/>
              <a:t>Fear of the Emotional Risk</a:t>
            </a:r>
          </a:p>
          <a:p>
            <a:pPr marL="114300" indent="-114300">
              <a:buFont typeface="Arial" pitchFamily="34" charset="0"/>
              <a:buChar char="•"/>
            </a:pPr>
            <a:r>
              <a:rPr lang="en-US" sz="1600" dirty="0" smtClean="0"/>
              <a:t>Fear of indebtedness</a:t>
            </a:r>
          </a:p>
          <a:p>
            <a:pPr marL="114300" indent="-114300">
              <a:buFont typeface="Arial" pitchFamily="34" charset="0"/>
              <a:buChar char="•"/>
            </a:pPr>
            <a:r>
              <a:rPr lang="en-US" sz="1600" dirty="0" smtClean="0"/>
              <a:t>Fear of being failed</a:t>
            </a:r>
          </a:p>
          <a:p>
            <a:pPr marL="114300" indent="-114300">
              <a:buFont typeface="Arial" pitchFamily="34" charset="0"/>
              <a:buChar char="•"/>
            </a:pPr>
            <a:r>
              <a:rPr lang="en-US" sz="1600" dirty="0" smtClean="0"/>
              <a:t>Being pushed to bond too quickly</a:t>
            </a:r>
          </a:p>
          <a:p>
            <a:pPr marL="114300" indent="-114300">
              <a:buFont typeface="Arial" pitchFamily="34" charset="0"/>
              <a:buChar char="•"/>
            </a:pPr>
            <a:r>
              <a:rPr lang="en-US" sz="1600" dirty="0" smtClean="0"/>
              <a:t>Resistance to directive advice</a:t>
            </a:r>
          </a:p>
          <a:p>
            <a:pPr marL="114300" indent="-114300">
              <a:buFont typeface="Arial" pitchFamily="34" charset="0"/>
              <a:buChar char="•"/>
            </a:pPr>
            <a:r>
              <a:rPr lang="en-US" sz="1600" dirty="0" smtClean="0"/>
              <a:t>Adult lacks understanding of youth’s culture or background</a:t>
            </a:r>
            <a:endParaRPr lang="en-US" sz="1600" dirty="0"/>
          </a:p>
        </p:txBody>
      </p:sp>
      <p:sp>
        <p:nvSpPr>
          <p:cNvPr id="5" name="Rectangle 4" descr="Facilitators of Connection:&#10;Adult has persistence/patience&#10;Authentic displays of affection by adult&#10;Adult opens up/shares their own experiences&#10;Adult respects youth/their past experiences&#10;Adult goes beyond prescribed relationship&#10;Shared characteristics between youth and adult&#10;Youth experiencing a period of vulnerability/extreme emotional need"/>
          <p:cNvSpPr/>
          <p:nvPr/>
        </p:nvSpPr>
        <p:spPr>
          <a:xfrm>
            <a:off x="4648200" y="3733800"/>
            <a:ext cx="4114800" cy="2619829"/>
          </a:xfrm>
          <a:prstGeom prst="rect">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dirty="0" smtClean="0">
                <a:latin typeface="+mj-lt"/>
              </a:rPr>
              <a:t>Facilitators of Connection:</a:t>
            </a:r>
          </a:p>
          <a:p>
            <a:endParaRPr lang="en-US" sz="1100" b="1" dirty="0"/>
          </a:p>
          <a:p>
            <a:pPr marL="114300" indent="-114300">
              <a:buFont typeface="Arial" pitchFamily="34" charset="0"/>
              <a:buChar char="•"/>
            </a:pPr>
            <a:r>
              <a:rPr lang="en-US" sz="1600" dirty="0" smtClean="0"/>
              <a:t>Adult has persistence/patience</a:t>
            </a:r>
          </a:p>
          <a:p>
            <a:pPr marL="114300" indent="-114300">
              <a:buFont typeface="Arial" pitchFamily="34" charset="0"/>
              <a:buChar char="•"/>
            </a:pPr>
            <a:r>
              <a:rPr lang="en-US" sz="1600" dirty="0" smtClean="0"/>
              <a:t>Authentic displays of affection by adult</a:t>
            </a:r>
          </a:p>
          <a:p>
            <a:pPr marL="114300" indent="-114300">
              <a:buFont typeface="Arial" pitchFamily="34" charset="0"/>
              <a:buChar char="•"/>
            </a:pPr>
            <a:r>
              <a:rPr lang="en-US" sz="1600" dirty="0" smtClean="0"/>
              <a:t>Adult opens up/shares their own experiences</a:t>
            </a:r>
          </a:p>
          <a:p>
            <a:pPr marL="114300" indent="-114300">
              <a:buFont typeface="Arial" pitchFamily="34" charset="0"/>
              <a:buChar char="•"/>
            </a:pPr>
            <a:r>
              <a:rPr lang="en-US" sz="1600" dirty="0" smtClean="0"/>
              <a:t>Adult respects youth/their past experiences</a:t>
            </a:r>
          </a:p>
          <a:p>
            <a:pPr marL="114300" indent="-114300">
              <a:buFont typeface="Arial" pitchFamily="34" charset="0"/>
              <a:buChar char="•"/>
            </a:pPr>
            <a:r>
              <a:rPr lang="en-US" sz="1600" dirty="0" smtClean="0"/>
              <a:t>Adult goes beyond prescribed relationship</a:t>
            </a:r>
          </a:p>
          <a:p>
            <a:pPr marL="114300" indent="-114300">
              <a:buFont typeface="Arial" pitchFamily="34" charset="0"/>
              <a:buChar char="•"/>
            </a:pPr>
            <a:r>
              <a:rPr lang="en-US" sz="1600" dirty="0" smtClean="0"/>
              <a:t>Shared characteristics between youth and adult</a:t>
            </a:r>
          </a:p>
          <a:p>
            <a:pPr marL="114300" indent="-114300">
              <a:buFont typeface="Arial" pitchFamily="34" charset="0"/>
              <a:buChar char="•"/>
            </a:pPr>
            <a:r>
              <a:rPr lang="en-US" sz="1600" dirty="0" smtClean="0"/>
              <a:t>Youth experiencing a period of vulnerability/extreme emotional need</a:t>
            </a:r>
            <a:endParaRPr lang="en-US" sz="1600" dirty="0"/>
          </a:p>
        </p:txBody>
      </p:sp>
      <p:sp>
        <p:nvSpPr>
          <p:cNvPr id="8" name="Date Placeholder 7"/>
          <p:cNvSpPr>
            <a:spLocks noGrp="1"/>
          </p:cNvSpPr>
          <p:nvPr>
            <p:ph type="dt" sz="half" idx="10"/>
          </p:nvPr>
        </p:nvSpPr>
        <p:spPr/>
        <p:txBody>
          <a:bodyPr/>
          <a:lstStyle/>
          <a:p>
            <a:r>
              <a:rPr lang="en-US" smtClean="0"/>
              <a:t>Apr. 2, 2012</a:t>
            </a:r>
            <a:endParaRPr lang="en-US"/>
          </a:p>
        </p:txBody>
      </p:sp>
      <p:sp>
        <p:nvSpPr>
          <p:cNvPr id="10" name="Footer Placeholder 9"/>
          <p:cNvSpPr>
            <a:spLocks noGrp="1"/>
          </p:cNvSpPr>
          <p:nvPr>
            <p:ph type="ftr" sz="quarter" idx="11"/>
          </p:nvPr>
        </p:nvSpPr>
        <p:spPr/>
        <p:txBody>
          <a:bodyPr/>
          <a:lstStyle/>
          <a:p>
            <a:r>
              <a:rPr lang="en-US" smtClean="0"/>
              <a:t>Ntl. Forum on Youth Violence Prevention</a:t>
            </a:r>
            <a:endParaRPr lang="en-US"/>
          </a:p>
        </p:txBody>
      </p:sp>
      <p:sp>
        <p:nvSpPr>
          <p:cNvPr id="6" name="Slide Number Placeholder 5"/>
          <p:cNvSpPr>
            <a:spLocks noGrp="1"/>
          </p:cNvSpPr>
          <p:nvPr>
            <p:ph type="sldNum" sz="quarter" idx="12"/>
          </p:nvPr>
        </p:nvSpPr>
        <p:spPr/>
        <p:txBody>
          <a:bodyPr/>
          <a:lstStyle/>
          <a:p>
            <a:fld id="{89512249-D8DE-4F1F-A6B8-E1FB5FA3D39E}"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YF">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CYF">
      <a:majorFont>
        <a:latin typeface="Arial"/>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ACYF</Template>
  <TotalTime>1937</TotalTime>
  <Words>1907</Words>
  <Application>Microsoft Office PowerPoint</Application>
  <PresentationFormat>On-screen Show (4:3)</PresentationFormat>
  <Paragraphs>174</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ACYF</vt:lpstr>
      <vt:lpstr>The Impact of Maltreatment on Relationships</vt:lpstr>
      <vt:lpstr>A History of Maltreatment Is the Norm among Children and Youth in Many Systems</vt:lpstr>
      <vt:lpstr>Maltreatment Impacts How Youth Form Relationships with Adults</vt:lpstr>
      <vt:lpstr>Student Shootings in Chicago 2007-2009</vt:lpstr>
      <vt:lpstr>Path of Maltreatment’s Impact on Relationships throughout Life</vt:lpstr>
      <vt:lpstr>Relationship Functioning in Child Welfare</vt:lpstr>
      <vt:lpstr>Relational Functioning as Well-being?</vt:lpstr>
      <vt:lpstr>Typical Programs for Youth Yield Poor Outcomes</vt:lpstr>
      <vt:lpstr>Barriers to and Facilitators of Interpersonal Connection</vt:lpstr>
      <vt:lpstr>Healthy Adult Functioning</vt:lpstr>
      <vt:lpstr>References</vt:lpstr>
    </vt:vector>
  </TitlesOfParts>
  <Company>DHHS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Department of Health and Human Services</dc:creator>
  <cp:lastModifiedBy>Scott</cp:lastModifiedBy>
  <cp:revision>88</cp:revision>
  <dcterms:created xsi:type="dcterms:W3CDTF">2012-01-19T18:36:49Z</dcterms:created>
  <dcterms:modified xsi:type="dcterms:W3CDTF">2012-05-01T01:53:06Z</dcterms:modified>
</cp:coreProperties>
</file>